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60" r:id="rId7"/>
    <p:sldId id="261" r:id="rId8"/>
    <p:sldId id="262" r:id="rId9"/>
    <p:sldId id="263" r:id="rId10"/>
    <p:sldId id="264" r:id="rId11"/>
    <p:sldId id="296" r:id="rId12"/>
    <p:sldId id="265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94" r:id="rId24"/>
    <p:sldId id="277" r:id="rId2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作者" initials="A" lastIdx="0" clrIdx="2"/>
  <p:cmAuthor id="1" name="Administrator" initials="A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clrMru>
    <a:srgbClr val="161400"/>
    <a:srgbClr val="FFFFFF"/>
    <a:srgbClr val="F4F4F4"/>
    <a:srgbClr val="C30D23"/>
    <a:srgbClr val="F0F0F0"/>
    <a:srgbClr val="242424"/>
    <a:srgbClr val="F0DF00"/>
    <a:srgbClr val="FFE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81031" autoAdjust="0"/>
  </p:normalViewPr>
  <p:slideViewPr>
    <p:cSldViewPr snapToGrid="0">
      <p:cViewPr varScale="1">
        <p:scale>
          <a:sx n="56" d="100"/>
          <a:sy n="56" d="100"/>
        </p:scale>
        <p:origin x="-1758" y="-96"/>
      </p:cViewPr>
      <p:guideLst>
        <p:guide orient="horz" pos="192"/>
        <p:guide orient="horz" pos="2357"/>
        <p:guide pos="4333"/>
        <p:guide pos="287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17T11:55:31.124" idx="3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5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966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8861F-529F-4270-8DE9-84777EBAD0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67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p>
            <a:endParaRPr lang="zh-CN" altLang="en-US"/>
          </a:p>
        </p:txBody>
      </p:sp>
      <p:sp>
        <p:nvSpPr>
          <p:cNvPr id="1048968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969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970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18F09-5854-43D5-BC8D-088631B89FE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1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12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12318F09-5854-43D5-BC8D-088631B89F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3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48640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6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48667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7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48775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7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48779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8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4878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9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4879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0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4880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0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4880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7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97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4897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4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47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12318F09-5854-43D5-BC8D-088631B89F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1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71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12318F09-5854-43D5-BC8D-088631B89F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2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4872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4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48745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4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48750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7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48771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7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48771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4859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0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48605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8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669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104867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E970364-8C18-4747-B562-0D9376530B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7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7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B9249D-033E-4043-BE27-F92B2E216F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设计（动态）">
    <p:spTree>
      <p:nvGrpSpPr>
        <p:cNvPr id="1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E970364-8C18-4747-B562-0D9376530B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2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92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B9249D-033E-4043-BE27-F92B2E216FDD}" type="slidenum">
              <a:rPr lang="zh-CN" altLang="en-US" smtClean="0"/>
            </a:fld>
            <a:endParaRPr lang="zh-CN" altLang="en-US"/>
          </a:p>
        </p:txBody>
      </p:sp>
      <p:sp>
        <p:nvSpPr>
          <p:cNvPr id="1048926" name="矩形 3"/>
          <p:cNvSpPr>
            <a:spLocks noChangeArrowheads="1"/>
          </p:cNvSpPr>
          <p:nvPr userDrawn="1"/>
        </p:nvSpPr>
        <p:spPr bwMode="auto">
          <a:xfrm>
            <a:off x="1070927" y="599470"/>
            <a:ext cx="1546774" cy="284697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p>
            <a:pPr marL="0" lvl="1" algn="ctr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Teaching Design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0" name="组合 6"/>
          <p:cNvGrpSpPr/>
          <p:nvPr userDrawn="1"/>
        </p:nvGrpSpPr>
        <p:grpSpPr>
          <a:xfrm>
            <a:off x="250934" y="254793"/>
            <a:ext cx="626801" cy="566539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8927" name="六边形 7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/>
                <a:cs typeface="+mn-cs"/>
              </a:endParaRPr>
            </a:p>
          </p:txBody>
        </p:sp>
        <p:sp>
          <p:nvSpPr>
            <p:cNvPr id="1048928" name="六边形 8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/>
                <a:cs typeface="+mn-cs"/>
              </a:endParaRPr>
            </a:p>
          </p:txBody>
        </p:sp>
      </p:grpSp>
      <p:grpSp>
        <p:nvGrpSpPr>
          <p:cNvPr id="141" name="6"/>
          <p:cNvGrpSpPr/>
          <p:nvPr userDrawn="1"/>
        </p:nvGrpSpPr>
        <p:grpSpPr>
          <a:xfrm>
            <a:off x="518446" y="386163"/>
            <a:ext cx="552286" cy="1172230"/>
            <a:chOff x="7314523" y="1440019"/>
            <a:chExt cx="2318218" cy="5554232"/>
          </a:xfrm>
        </p:grpSpPr>
        <p:grpSp>
          <p:nvGrpSpPr>
            <p:cNvPr id="142" name="组合 10"/>
            <p:cNvGrpSpPr/>
            <p:nvPr/>
          </p:nvGrpSpPr>
          <p:grpSpPr>
            <a:xfrm flipH="1">
              <a:off x="7314523" y="1440019"/>
              <a:ext cx="2081664" cy="2081664"/>
              <a:chOff x="2848130" y="1860030"/>
              <a:chExt cx="3807502" cy="3807503"/>
            </a:xfrm>
          </p:grpSpPr>
          <p:sp>
            <p:nvSpPr>
              <p:cNvPr id="1048929" name="六边形 12"/>
              <p:cNvSpPr/>
              <p:nvPr/>
            </p:nvSpPr>
            <p:spPr>
              <a:xfrm>
                <a:off x="2848130" y="1860030"/>
                <a:ext cx="3807502" cy="3807503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72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/>
                  <a:cs typeface="+mn-cs"/>
                </a:endParaRPr>
              </a:p>
            </p:txBody>
          </p:sp>
          <p:sp>
            <p:nvSpPr>
              <p:cNvPr id="1048930" name="六边形 13"/>
              <p:cNvSpPr/>
              <p:nvPr/>
            </p:nvSpPr>
            <p:spPr>
              <a:xfrm>
                <a:off x="2936812" y="1948725"/>
                <a:ext cx="3630123" cy="3630122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72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/>
                  <a:cs typeface="+mn-cs"/>
                </a:endParaRPr>
              </a:p>
            </p:txBody>
          </p:sp>
        </p:grpSp>
        <p:sp>
          <p:nvSpPr>
            <p:cNvPr id="1048931" name="文本框 36"/>
            <p:cNvSpPr txBox="1"/>
            <p:nvPr/>
          </p:nvSpPr>
          <p:spPr>
            <a:xfrm>
              <a:off x="7910886" y="1446134"/>
              <a:ext cx="1721855" cy="5548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endParaRPr>
            </a:p>
          </p:txBody>
        </p:sp>
      </p:grpSp>
      <p:sp>
        <p:nvSpPr>
          <p:cNvPr id="1048932" name="标题 1"/>
          <p:cNvSpPr txBox="1"/>
          <p:nvPr userDrawn="1"/>
        </p:nvSpPr>
        <p:spPr>
          <a:xfrm>
            <a:off x="1075043" y="262706"/>
            <a:ext cx="1432564" cy="411484"/>
          </a:xfrm>
          <a:prstGeom prst="rect">
            <a:avLst/>
          </a:prstGeom>
          <a:noFill/>
          <a:ln>
            <a:noFill/>
          </a:ln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kern="0" dirty="0">
                <a:solidFill>
                  <a:schemeClr val="tx2"/>
                </a:solidFill>
              </a:rPr>
              <a:t>教学设计</a:t>
            </a:r>
            <a:endParaRPr lang="zh-CN" altLang="en-US" sz="2400" b="1" kern="0" dirty="0">
              <a:solidFill>
                <a:schemeClr val="tx2"/>
              </a:solidFill>
            </a:endParaRPr>
          </a:p>
        </p:txBody>
      </p:sp>
      <p:cxnSp>
        <p:nvCxnSpPr>
          <p:cNvPr id="3145738" name="直接连接符 17"/>
          <p:cNvCxnSpPr/>
          <p:nvPr userDrawn="1"/>
        </p:nvCxnSpPr>
        <p:spPr>
          <a:xfrm>
            <a:off x="515257" y="898681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145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4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926" grpId="0"/>
      <p:bldP spid="104893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设计（静态）">
    <p:spTree>
      <p:nvGrpSpPr>
        <p:cNvPr id="1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E970364-8C18-4747-B562-0D9376530B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5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5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B9249D-033E-4043-BE27-F92B2E216FDD}" type="slidenum">
              <a:rPr lang="zh-CN" altLang="en-US" smtClean="0"/>
            </a:fld>
            <a:endParaRPr lang="zh-CN" altLang="en-US"/>
          </a:p>
        </p:txBody>
      </p:sp>
      <p:sp>
        <p:nvSpPr>
          <p:cNvPr id="1048860" name="矩形 3"/>
          <p:cNvSpPr>
            <a:spLocks noChangeArrowheads="1"/>
          </p:cNvSpPr>
          <p:nvPr userDrawn="1"/>
        </p:nvSpPr>
        <p:spPr bwMode="auto">
          <a:xfrm>
            <a:off x="1070927" y="599470"/>
            <a:ext cx="1546774" cy="284697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p>
            <a:pPr marL="0" lvl="1" algn="ctr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Teaching Design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9" name="组合 6"/>
          <p:cNvGrpSpPr/>
          <p:nvPr userDrawn="1"/>
        </p:nvGrpSpPr>
        <p:grpSpPr>
          <a:xfrm>
            <a:off x="250934" y="254793"/>
            <a:ext cx="626801" cy="566539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8861" name="六边形 7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/>
                <a:cs typeface="+mn-cs"/>
              </a:endParaRPr>
            </a:p>
          </p:txBody>
        </p:sp>
        <p:sp>
          <p:nvSpPr>
            <p:cNvPr id="1048862" name="六边形 8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/>
                <a:cs typeface="+mn-cs"/>
              </a:endParaRPr>
            </a:p>
          </p:txBody>
        </p:sp>
      </p:grpSp>
      <p:grpSp>
        <p:nvGrpSpPr>
          <p:cNvPr id="120" name="6"/>
          <p:cNvGrpSpPr/>
          <p:nvPr userDrawn="1"/>
        </p:nvGrpSpPr>
        <p:grpSpPr>
          <a:xfrm>
            <a:off x="518446" y="386163"/>
            <a:ext cx="552286" cy="1172230"/>
            <a:chOff x="7314523" y="1440019"/>
            <a:chExt cx="2318218" cy="5554232"/>
          </a:xfrm>
        </p:grpSpPr>
        <p:grpSp>
          <p:nvGrpSpPr>
            <p:cNvPr id="121" name="组合 10"/>
            <p:cNvGrpSpPr/>
            <p:nvPr/>
          </p:nvGrpSpPr>
          <p:grpSpPr>
            <a:xfrm flipH="1">
              <a:off x="7314523" y="1440019"/>
              <a:ext cx="2081664" cy="2081664"/>
              <a:chOff x="2848130" y="1860030"/>
              <a:chExt cx="3807502" cy="3807503"/>
            </a:xfrm>
          </p:grpSpPr>
          <p:sp>
            <p:nvSpPr>
              <p:cNvPr id="1048863" name="六边形 12"/>
              <p:cNvSpPr/>
              <p:nvPr/>
            </p:nvSpPr>
            <p:spPr>
              <a:xfrm>
                <a:off x="2848130" y="1860030"/>
                <a:ext cx="3807502" cy="3807503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72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/>
                  <a:cs typeface="+mn-cs"/>
                </a:endParaRPr>
              </a:p>
            </p:txBody>
          </p:sp>
          <p:sp>
            <p:nvSpPr>
              <p:cNvPr id="1048864" name="六边形 13"/>
              <p:cNvSpPr/>
              <p:nvPr/>
            </p:nvSpPr>
            <p:spPr>
              <a:xfrm>
                <a:off x="2936812" y="1948725"/>
                <a:ext cx="3630123" cy="3630122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72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/>
                  <a:cs typeface="+mn-cs"/>
                </a:endParaRPr>
              </a:p>
            </p:txBody>
          </p:sp>
        </p:grpSp>
        <p:sp>
          <p:nvSpPr>
            <p:cNvPr id="1048865" name="文本框 36"/>
            <p:cNvSpPr txBox="1"/>
            <p:nvPr/>
          </p:nvSpPr>
          <p:spPr>
            <a:xfrm>
              <a:off x="7910886" y="1446134"/>
              <a:ext cx="1721855" cy="5548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endParaRPr>
            </a:p>
          </p:txBody>
        </p:sp>
      </p:grpSp>
      <p:sp>
        <p:nvSpPr>
          <p:cNvPr id="1048866" name="标题 1"/>
          <p:cNvSpPr txBox="1"/>
          <p:nvPr userDrawn="1"/>
        </p:nvSpPr>
        <p:spPr>
          <a:xfrm>
            <a:off x="1075043" y="262706"/>
            <a:ext cx="1432564" cy="411484"/>
          </a:xfrm>
          <a:prstGeom prst="rect">
            <a:avLst/>
          </a:prstGeom>
          <a:noFill/>
          <a:ln>
            <a:noFill/>
          </a:ln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kern="0" dirty="0">
                <a:solidFill>
                  <a:schemeClr val="tx2"/>
                </a:solidFill>
              </a:rPr>
              <a:t>教学设计</a:t>
            </a:r>
            <a:endParaRPr lang="zh-CN" altLang="en-US" sz="2400" b="1" kern="0" dirty="0">
              <a:solidFill>
                <a:schemeClr val="tx2"/>
              </a:solidFill>
            </a:endParaRPr>
          </a:p>
        </p:txBody>
      </p:sp>
      <p:cxnSp>
        <p:nvCxnSpPr>
          <p:cNvPr id="3145734" name="直接连接符 17"/>
          <p:cNvCxnSpPr/>
          <p:nvPr userDrawn="1"/>
        </p:nvCxnSpPr>
        <p:spPr>
          <a:xfrm>
            <a:off x="515257" y="898681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过程（动态）">
    <p:spTree>
      <p:nvGrpSpPr>
        <p:cNvPr id="1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E970364-8C18-4747-B562-0D9376530B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9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B9249D-033E-4043-BE27-F92B2E216FDD}" type="slidenum">
              <a:rPr lang="zh-CN" altLang="en-US" smtClean="0"/>
            </a:fld>
            <a:endParaRPr lang="zh-CN" altLang="en-US"/>
          </a:p>
        </p:txBody>
      </p:sp>
      <p:sp>
        <p:nvSpPr>
          <p:cNvPr id="1048914" name="矩形 3"/>
          <p:cNvSpPr>
            <a:spLocks noChangeArrowheads="1"/>
          </p:cNvSpPr>
          <p:nvPr userDrawn="1"/>
        </p:nvSpPr>
        <p:spPr bwMode="auto">
          <a:xfrm>
            <a:off x="1044159" y="599470"/>
            <a:ext cx="1600314" cy="284697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p>
            <a:pPr marL="0" lvl="1" algn="ctr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Teaching Process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5" name="组合 6"/>
          <p:cNvGrpSpPr/>
          <p:nvPr userDrawn="1"/>
        </p:nvGrpSpPr>
        <p:grpSpPr>
          <a:xfrm>
            <a:off x="250934" y="254793"/>
            <a:ext cx="626801" cy="566539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8915" name="六边形 7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/>
                <a:cs typeface="+mn-cs"/>
              </a:endParaRPr>
            </a:p>
          </p:txBody>
        </p:sp>
        <p:sp>
          <p:nvSpPr>
            <p:cNvPr id="1048916" name="六边形 8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/>
                <a:cs typeface="+mn-cs"/>
              </a:endParaRPr>
            </a:p>
          </p:txBody>
        </p:sp>
      </p:grpSp>
      <p:grpSp>
        <p:nvGrpSpPr>
          <p:cNvPr id="136" name="6"/>
          <p:cNvGrpSpPr/>
          <p:nvPr userDrawn="1"/>
        </p:nvGrpSpPr>
        <p:grpSpPr>
          <a:xfrm>
            <a:off x="518446" y="386163"/>
            <a:ext cx="552286" cy="1172230"/>
            <a:chOff x="7314523" y="1440019"/>
            <a:chExt cx="2318218" cy="5554232"/>
          </a:xfrm>
        </p:grpSpPr>
        <p:grpSp>
          <p:nvGrpSpPr>
            <p:cNvPr id="137" name="组合 10"/>
            <p:cNvGrpSpPr/>
            <p:nvPr/>
          </p:nvGrpSpPr>
          <p:grpSpPr>
            <a:xfrm flipH="1">
              <a:off x="7314523" y="1440019"/>
              <a:ext cx="2081664" cy="2081664"/>
              <a:chOff x="2848130" y="1860030"/>
              <a:chExt cx="3807502" cy="3807503"/>
            </a:xfrm>
          </p:grpSpPr>
          <p:sp>
            <p:nvSpPr>
              <p:cNvPr id="1048917" name="六边形 12"/>
              <p:cNvSpPr/>
              <p:nvPr/>
            </p:nvSpPr>
            <p:spPr>
              <a:xfrm>
                <a:off x="2848130" y="1860030"/>
                <a:ext cx="3807502" cy="3807503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72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/>
                  <a:cs typeface="+mn-cs"/>
                </a:endParaRPr>
              </a:p>
            </p:txBody>
          </p:sp>
          <p:sp>
            <p:nvSpPr>
              <p:cNvPr id="1048918" name="六边形 13"/>
              <p:cNvSpPr/>
              <p:nvPr/>
            </p:nvSpPr>
            <p:spPr>
              <a:xfrm>
                <a:off x="2936812" y="1948725"/>
                <a:ext cx="3630123" cy="3630122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72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/>
                  <a:cs typeface="+mn-cs"/>
                </a:endParaRPr>
              </a:p>
            </p:txBody>
          </p:sp>
        </p:grpSp>
        <p:sp>
          <p:nvSpPr>
            <p:cNvPr id="1048919" name="文本框 36"/>
            <p:cNvSpPr txBox="1"/>
            <p:nvPr/>
          </p:nvSpPr>
          <p:spPr>
            <a:xfrm>
              <a:off x="7910886" y="1446134"/>
              <a:ext cx="1721855" cy="5548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endParaRPr>
            </a:p>
          </p:txBody>
        </p:sp>
      </p:grpSp>
      <p:sp>
        <p:nvSpPr>
          <p:cNvPr id="1048920" name="标题 1"/>
          <p:cNvSpPr txBox="1"/>
          <p:nvPr userDrawn="1"/>
        </p:nvSpPr>
        <p:spPr>
          <a:xfrm>
            <a:off x="1075043" y="262706"/>
            <a:ext cx="1432564" cy="411484"/>
          </a:xfrm>
          <a:prstGeom prst="rect">
            <a:avLst/>
          </a:prstGeom>
          <a:noFill/>
          <a:ln>
            <a:noFill/>
          </a:ln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kern="0" dirty="0">
                <a:solidFill>
                  <a:schemeClr val="tx2"/>
                </a:solidFill>
              </a:rPr>
              <a:t>教学过程</a:t>
            </a:r>
            <a:endParaRPr lang="zh-CN" altLang="en-US" sz="2400" b="1" kern="0" dirty="0">
              <a:solidFill>
                <a:schemeClr val="tx2"/>
              </a:solidFill>
            </a:endParaRPr>
          </a:p>
        </p:txBody>
      </p:sp>
      <p:cxnSp>
        <p:nvCxnSpPr>
          <p:cNvPr id="3145737" name="直接连接符 17"/>
          <p:cNvCxnSpPr/>
          <p:nvPr userDrawn="1"/>
        </p:nvCxnSpPr>
        <p:spPr>
          <a:xfrm>
            <a:off x="515257" y="898681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145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4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914" grpId="0"/>
      <p:bldP spid="1048920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过程（静态）"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E970364-8C18-4747-B562-0D9376530B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B9249D-033E-4043-BE27-F92B2E216FDD}" type="slidenum">
              <a:rPr lang="zh-CN" altLang="en-US" smtClean="0"/>
            </a:fld>
            <a:endParaRPr lang="zh-CN" altLang="en-US"/>
          </a:p>
        </p:txBody>
      </p:sp>
      <p:sp>
        <p:nvSpPr>
          <p:cNvPr id="1048585" name="矩形 3"/>
          <p:cNvSpPr>
            <a:spLocks noChangeArrowheads="1"/>
          </p:cNvSpPr>
          <p:nvPr userDrawn="1"/>
        </p:nvSpPr>
        <p:spPr bwMode="auto">
          <a:xfrm>
            <a:off x="1044159" y="599470"/>
            <a:ext cx="1600314" cy="284697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p>
            <a:pPr marL="0" lvl="1" algn="ctr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Teaching Process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组合 6"/>
          <p:cNvGrpSpPr/>
          <p:nvPr userDrawn="1"/>
        </p:nvGrpSpPr>
        <p:grpSpPr>
          <a:xfrm>
            <a:off x="250934" y="254793"/>
            <a:ext cx="626801" cy="566539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8586" name="六边形 7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/>
                <a:cs typeface="+mn-cs"/>
              </a:endParaRPr>
            </a:p>
          </p:txBody>
        </p:sp>
        <p:sp>
          <p:nvSpPr>
            <p:cNvPr id="1048587" name="六边形 8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/>
                <a:cs typeface="+mn-cs"/>
              </a:endParaRPr>
            </a:p>
          </p:txBody>
        </p:sp>
      </p:grpSp>
      <p:grpSp>
        <p:nvGrpSpPr>
          <p:cNvPr id="35" name="6"/>
          <p:cNvGrpSpPr/>
          <p:nvPr userDrawn="1"/>
        </p:nvGrpSpPr>
        <p:grpSpPr>
          <a:xfrm>
            <a:off x="518446" y="386163"/>
            <a:ext cx="552286" cy="1172230"/>
            <a:chOff x="7314523" y="1440019"/>
            <a:chExt cx="2318218" cy="5554232"/>
          </a:xfrm>
        </p:grpSpPr>
        <p:grpSp>
          <p:nvGrpSpPr>
            <p:cNvPr id="36" name="组合 10"/>
            <p:cNvGrpSpPr/>
            <p:nvPr/>
          </p:nvGrpSpPr>
          <p:grpSpPr>
            <a:xfrm flipH="1">
              <a:off x="7314523" y="1440019"/>
              <a:ext cx="2081664" cy="2081664"/>
              <a:chOff x="2848130" y="1860030"/>
              <a:chExt cx="3807502" cy="3807503"/>
            </a:xfrm>
          </p:grpSpPr>
          <p:sp>
            <p:nvSpPr>
              <p:cNvPr id="1048588" name="六边形 12"/>
              <p:cNvSpPr/>
              <p:nvPr/>
            </p:nvSpPr>
            <p:spPr>
              <a:xfrm>
                <a:off x="2848130" y="1860030"/>
                <a:ext cx="3807502" cy="3807503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72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/>
                  <a:cs typeface="+mn-cs"/>
                </a:endParaRPr>
              </a:p>
            </p:txBody>
          </p:sp>
          <p:sp>
            <p:nvSpPr>
              <p:cNvPr id="1048589" name="六边形 13"/>
              <p:cNvSpPr/>
              <p:nvPr/>
            </p:nvSpPr>
            <p:spPr>
              <a:xfrm>
                <a:off x="2936812" y="1948725"/>
                <a:ext cx="3630123" cy="3630122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72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/>
                  <a:cs typeface="+mn-cs"/>
                </a:endParaRPr>
              </a:p>
            </p:txBody>
          </p:sp>
        </p:grpSp>
        <p:sp>
          <p:nvSpPr>
            <p:cNvPr id="1048590" name="文本框 36"/>
            <p:cNvSpPr txBox="1"/>
            <p:nvPr/>
          </p:nvSpPr>
          <p:spPr>
            <a:xfrm>
              <a:off x="7910886" y="1446134"/>
              <a:ext cx="1721855" cy="5548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endParaRPr>
            </a:p>
          </p:txBody>
        </p:sp>
      </p:grpSp>
      <p:sp>
        <p:nvSpPr>
          <p:cNvPr id="1048591" name="标题 1"/>
          <p:cNvSpPr txBox="1"/>
          <p:nvPr userDrawn="1"/>
        </p:nvSpPr>
        <p:spPr>
          <a:xfrm>
            <a:off x="1075043" y="262706"/>
            <a:ext cx="1432564" cy="411484"/>
          </a:xfrm>
          <a:prstGeom prst="rect">
            <a:avLst/>
          </a:prstGeom>
          <a:noFill/>
          <a:ln>
            <a:noFill/>
          </a:ln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kern="0" dirty="0">
                <a:solidFill>
                  <a:schemeClr val="tx2"/>
                </a:solidFill>
              </a:rPr>
              <a:t>教学过程</a:t>
            </a:r>
            <a:endParaRPr lang="zh-CN" altLang="en-US" sz="2400" b="1" kern="0" dirty="0">
              <a:solidFill>
                <a:schemeClr val="tx2"/>
              </a:solidFill>
            </a:endParaRPr>
          </a:p>
        </p:txBody>
      </p:sp>
      <p:cxnSp>
        <p:nvCxnSpPr>
          <p:cNvPr id="3145728" name="直接连接符 17"/>
          <p:cNvCxnSpPr/>
          <p:nvPr userDrawn="1"/>
        </p:nvCxnSpPr>
        <p:spPr>
          <a:xfrm>
            <a:off x="515257" y="898681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反思（动态）">
    <p:spTree>
      <p:nvGrpSpPr>
        <p:cNvPr id="1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E970364-8C18-4747-B562-0D9376530B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4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94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B9249D-033E-4043-BE27-F92B2E216FDD}" type="slidenum">
              <a:rPr lang="zh-CN" altLang="en-US" smtClean="0"/>
            </a:fld>
            <a:endParaRPr lang="zh-CN" altLang="en-US"/>
          </a:p>
        </p:txBody>
      </p:sp>
      <p:sp>
        <p:nvSpPr>
          <p:cNvPr id="1048942" name="矩形 3"/>
          <p:cNvSpPr>
            <a:spLocks noChangeArrowheads="1"/>
          </p:cNvSpPr>
          <p:nvPr userDrawn="1"/>
        </p:nvSpPr>
        <p:spPr bwMode="auto">
          <a:xfrm>
            <a:off x="1025245" y="599470"/>
            <a:ext cx="1717655" cy="284697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p>
            <a:pPr marL="0" lvl="1" algn="ctr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Teaching Refletion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5" name="组合 6"/>
          <p:cNvGrpSpPr/>
          <p:nvPr userDrawn="1"/>
        </p:nvGrpSpPr>
        <p:grpSpPr>
          <a:xfrm>
            <a:off x="250934" y="254793"/>
            <a:ext cx="626801" cy="566539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8943" name="六边形 7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/>
                <a:cs typeface="+mn-cs"/>
              </a:endParaRPr>
            </a:p>
          </p:txBody>
        </p:sp>
        <p:sp>
          <p:nvSpPr>
            <p:cNvPr id="1048944" name="六边形 8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/>
                <a:cs typeface="+mn-cs"/>
              </a:endParaRPr>
            </a:p>
          </p:txBody>
        </p:sp>
      </p:grpSp>
      <p:grpSp>
        <p:nvGrpSpPr>
          <p:cNvPr id="146" name="6"/>
          <p:cNvGrpSpPr/>
          <p:nvPr userDrawn="1"/>
        </p:nvGrpSpPr>
        <p:grpSpPr>
          <a:xfrm>
            <a:off x="518446" y="386163"/>
            <a:ext cx="552286" cy="1172230"/>
            <a:chOff x="7314523" y="1440019"/>
            <a:chExt cx="2318218" cy="5554232"/>
          </a:xfrm>
        </p:grpSpPr>
        <p:grpSp>
          <p:nvGrpSpPr>
            <p:cNvPr id="147" name="组合 10"/>
            <p:cNvGrpSpPr/>
            <p:nvPr/>
          </p:nvGrpSpPr>
          <p:grpSpPr>
            <a:xfrm flipH="1">
              <a:off x="7314523" y="1440019"/>
              <a:ext cx="2081664" cy="2081664"/>
              <a:chOff x="2848130" y="1860030"/>
              <a:chExt cx="3807502" cy="3807503"/>
            </a:xfrm>
          </p:grpSpPr>
          <p:sp>
            <p:nvSpPr>
              <p:cNvPr id="1048945" name="六边形 12"/>
              <p:cNvSpPr/>
              <p:nvPr/>
            </p:nvSpPr>
            <p:spPr>
              <a:xfrm>
                <a:off x="2848130" y="1860030"/>
                <a:ext cx="3807502" cy="3807503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72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/>
                  <a:cs typeface="+mn-cs"/>
                </a:endParaRPr>
              </a:p>
            </p:txBody>
          </p:sp>
          <p:sp>
            <p:nvSpPr>
              <p:cNvPr id="1048946" name="六边形 13"/>
              <p:cNvSpPr/>
              <p:nvPr/>
            </p:nvSpPr>
            <p:spPr>
              <a:xfrm>
                <a:off x="2936812" y="1948725"/>
                <a:ext cx="3630123" cy="3630122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72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/>
                  <a:cs typeface="+mn-cs"/>
                </a:endParaRPr>
              </a:p>
            </p:txBody>
          </p:sp>
        </p:grpSp>
        <p:sp>
          <p:nvSpPr>
            <p:cNvPr id="1048947" name="文本框 36"/>
            <p:cNvSpPr txBox="1"/>
            <p:nvPr/>
          </p:nvSpPr>
          <p:spPr>
            <a:xfrm>
              <a:off x="7910886" y="1446134"/>
              <a:ext cx="1721855" cy="5548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endParaRPr>
            </a:p>
          </p:txBody>
        </p:sp>
      </p:grpSp>
      <p:sp>
        <p:nvSpPr>
          <p:cNvPr id="1048948" name="标题 1"/>
          <p:cNvSpPr txBox="1"/>
          <p:nvPr userDrawn="1"/>
        </p:nvSpPr>
        <p:spPr>
          <a:xfrm>
            <a:off x="1075043" y="262706"/>
            <a:ext cx="1432564" cy="411484"/>
          </a:xfrm>
          <a:prstGeom prst="rect">
            <a:avLst/>
          </a:prstGeom>
          <a:noFill/>
          <a:ln>
            <a:noFill/>
          </a:ln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kern="0" dirty="0">
                <a:solidFill>
                  <a:schemeClr val="tx2"/>
                </a:solidFill>
              </a:rPr>
              <a:t>教学反思</a:t>
            </a:r>
            <a:endParaRPr lang="zh-CN" altLang="en-US" sz="2400" b="1" kern="0" dirty="0">
              <a:solidFill>
                <a:schemeClr val="tx2"/>
              </a:solidFill>
            </a:endParaRPr>
          </a:p>
        </p:txBody>
      </p:sp>
      <p:cxnSp>
        <p:nvCxnSpPr>
          <p:cNvPr id="3145739" name="直接连接符 17"/>
          <p:cNvCxnSpPr/>
          <p:nvPr userDrawn="1"/>
        </p:nvCxnSpPr>
        <p:spPr>
          <a:xfrm>
            <a:off x="515257" y="898681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145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48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8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942" grpId="0"/>
      <p:bldP spid="104894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反思（静态）">
    <p:spTree>
      <p:nvGrpSpPr>
        <p:cNvPr id="1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E970364-8C18-4747-B562-0D9376530B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7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7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B9249D-033E-4043-BE27-F92B2E216FDD}" type="slidenum">
              <a:rPr lang="zh-CN" altLang="en-US" smtClean="0"/>
            </a:fld>
            <a:endParaRPr lang="zh-CN" altLang="en-US"/>
          </a:p>
        </p:txBody>
      </p:sp>
      <p:sp>
        <p:nvSpPr>
          <p:cNvPr id="1048880" name="矩形 3"/>
          <p:cNvSpPr>
            <a:spLocks noChangeArrowheads="1"/>
          </p:cNvSpPr>
          <p:nvPr userDrawn="1"/>
        </p:nvSpPr>
        <p:spPr bwMode="auto">
          <a:xfrm>
            <a:off x="1025245" y="599470"/>
            <a:ext cx="1717655" cy="284697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p>
            <a:pPr marL="0" lvl="1" algn="ctr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Teaching Refletion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7" name="组合 6"/>
          <p:cNvGrpSpPr/>
          <p:nvPr userDrawn="1"/>
        </p:nvGrpSpPr>
        <p:grpSpPr>
          <a:xfrm>
            <a:off x="250934" y="254793"/>
            <a:ext cx="626801" cy="566539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8881" name="六边形 7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/>
                <a:cs typeface="+mn-cs"/>
              </a:endParaRPr>
            </a:p>
          </p:txBody>
        </p:sp>
        <p:sp>
          <p:nvSpPr>
            <p:cNvPr id="1048882" name="六边形 8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/>
                <a:cs typeface="+mn-cs"/>
              </a:endParaRPr>
            </a:p>
          </p:txBody>
        </p:sp>
      </p:grpSp>
      <p:grpSp>
        <p:nvGrpSpPr>
          <p:cNvPr id="128" name="6"/>
          <p:cNvGrpSpPr/>
          <p:nvPr userDrawn="1"/>
        </p:nvGrpSpPr>
        <p:grpSpPr>
          <a:xfrm>
            <a:off x="518446" y="386163"/>
            <a:ext cx="552286" cy="1172230"/>
            <a:chOff x="7314523" y="1440019"/>
            <a:chExt cx="2318218" cy="5554232"/>
          </a:xfrm>
        </p:grpSpPr>
        <p:grpSp>
          <p:nvGrpSpPr>
            <p:cNvPr id="129" name="组合 10"/>
            <p:cNvGrpSpPr/>
            <p:nvPr/>
          </p:nvGrpSpPr>
          <p:grpSpPr>
            <a:xfrm flipH="1">
              <a:off x="7314523" y="1440019"/>
              <a:ext cx="2081664" cy="2081664"/>
              <a:chOff x="2848130" y="1860030"/>
              <a:chExt cx="3807502" cy="3807503"/>
            </a:xfrm>
          </p:grpSpPr>
          <p:sp>
            <p:nvSpPr>
              <p:cNvPr id="1048883" name="六边形 12"/>
              <p:cNvSpPr/>
              <p:nvPr/>
            </p:nvSpPr>
            <p:spPr>
              <a:xfrm>
                <a:off x="2848130" y="1860030"/>
                <a:ext cx="3807502" cy="3807503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72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/>
                  <a:cs typeface="+mn-cs"/>
                </a:endParaRPr>
              </a:p>
            </p:txBody>
          </p:sp>
          <p:sp>
            <p:nvSpPr>
              <p:cNvPr id="1048884" name="六边形 13"/>
              <p:cNvSpPr/>
              <p:nvPr/>
            </p:nvSpPr>
            <p:spPr>
              <a:xfrm>
                <a:off x="2936812" y="1948725"/>
                <a:ext cx="3630123" cy="3630122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72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/>
                  <a:cs typeface="+mn-cs"/>
                </a:endParaRPr>
              </a:p>
            </p:txBody>
          </p:sp>
        </p:grpSp>
        <p:sp>
          <p:nvSpPr>
            <p:cNvPr id="1048885" name="文本框 36"/>
            <p:cNvSpPr txBox="1"/>
            <p:nvPr/>
          </p:nvSpPr>
          <p:spPr>
            <a:xfrm>
              <a:off x="7910886" y="1446134"/>
              <a:ext cx="1721855" cy="5548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endParaRPr>
            </a:p>
          </p:txBody>
        </p:sp>
      </p:grpSp>
      <p:sp>
        <p:nvSpPr>
          <p:cNvPr id="1048886" name="标题 1"/>
          <p:cNvSpPr txBox="1"/>
          <p:nvPr userDrawn="1"/>
        </p:nvSpPr>
        <p:spPr>
          <a:xfrm>
            <a:off x="1075043" y="262706"/>
            <a:ext cx="1432564" cy="411484"/>
          </a:xfrm>
          <a:prstGeom prst="rect">
            <a:avLst/>
          </a:prstGeom>
          <a:noFill/>
          <a:ln>
            <a:noFill/>
          </a:ln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kern="0" dirty="0">
                <a:solidFill>
                  <a:schemeClr val="tx2"/>
                </a:solidFill>
              </a:rPr>
              <a:t>教学反思</a:t>
            </a:r>
            <a:endParaRPr lang="zh-CN" altLang="en-US" sz="2400" b="1" kern="0" dirty="0">
              <a:solidFill>
                <a:schemeClr val="tx2"/>
              </a:solidFill>
            </a:endParaRPr>
          </a:p>
        </p:txBody>
      </p:sp>
      <p:cxnSp>
        <p:nvCxnSpPr>
          <p:cNvPr id="3145736" name="直接连接符 17"/>
          <p:cNvCxnSpPr/>
          <p:nvPr userDrawn="1"/>
        </p:nvCxnSpPr>
        <p:spPr>
          <a:xfrm>
            <a:off x="515257" y="898681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9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960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961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96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E970364-8C18-4747-B562-0D9376530B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6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96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B9249D-033E-4043-BE27-F92B2E216F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906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104890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90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E970364-8C18-4747-B562-0D9376530B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0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9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B9249D-033E-4043-BE27-F92B2E216F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84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85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E970364-8C18-4747-B562-0D9376530B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5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5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B9249D-033E-4043-BE27-F92B2E216F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0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901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90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E970364-8C18-4747-B562-0D9376530B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0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90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B9249D-033E-4043-BE27-F92B2E216F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607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6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E970364-8C18-4747-B562-0D9376530B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B9249D-033E-4043-BE27-F92B2E216F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标题幻灯片">
    <p:bg>
      <p:bgPr>
        <a:solidFill>
          <a:schemeClr val="bg1"/>
        </a:solidFill>
        <a:effectLst/>
      </p:bgPr>
    </p:bg>
    <p:spTree>
      <p:nvGrpSpPr>
        <p:cNvPr id="1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1" name="标题 1"/>
          <p:cNvSpPr>
            <a:spLocks noGrp="1"/>
          </p:cNvSpPr>
          <p:nvPr>
            <p:ph type="ctrTitle"/>
          </p:nvPr>
        </p:nvSpPr>
        <p:spPr>
          <a:xfrm>
            <a:off x="838200" y="0"/>
            <a:ext cx="10515600" cy="822960"/>
          </a:xfrm>
        </p:spPr>
        <p:txBody>
          <a:bodyPr anchor="ctr" anchorCtr="0">
            <a:normAutofit/>
          </a:bodyPr>
          <a:lstStyle>
            <a:lvl1pPr algn="ctr"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048922" name="内容占位符 2"/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50339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</a:lvl1pPr>
            <a:lvl2pPr marL="457200" indent="0">
              <a:lnSpc>
                <a:spcPct val="100000"/>
              </a:lnSpc>
              <a:buNone/>
            </a:lvl2pPr>
            <a:lvl3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3pPr>
            <a:lvl4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7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888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88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E970364-8C18-4747-B562-0D9376530B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B9249D-033E-4043-BE27-F92B2E216F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934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935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93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E970364-8C18-4747-B562-0D9376530B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3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93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B9249D-033E-4043-BE27-F92B2E216F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89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89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89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89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89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E970364-8C18-4747-B562-0D9376530B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9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9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B9249D-033E-4043-BE27-F92B2E216F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85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E970364-8C18-4747-B562-0D9376530B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5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5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B9249D-033E-4043-BE27-F92B2E216F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E970364-8C18-4747-B562-0D9376530B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9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9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B9249D-033E-4043-BE27-F92B2E216F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分析（动态）">
    <p:spTree>
      <p:nvGrpSpPr>
        <p:cNvPr id="1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E970364-8C18-4747-B562-0D9376530B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5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95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B9249D-033E-4043-BE27-F92B2E216FDD}" type="slidenum">
              <a:rPr lang="zh-CN" altLang="en-US" smtClean="0"/>
            </a:fld>
            <a:endParaRPr lang="zh-CN" altLang="en-US"/>
          </a:p>
        </p:txBody>
      </p:sp>
      <p:sp>
        <p:nvSpPr>
          <p:cNvPr id="1048952" name="矩形 3"/>
          <p:cNvSpPr>
            <a:spLocks noChangeArrowheads="1"/>
          </p:cNvSpPr>
          <p:nvPr userDrawn="1"/>
        </p:nvSpPr>
        <p:spPr bwMode="auto">
          <a:xfrm>
            <a:off x="1061791" y="599470"/>
            <a:ext cx="1644557" cy="284697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p>
            <a:pPr marL="0" lvl="1" algn="ctr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Teaching Analysis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9" name="组合 6"/>
          <p:cNvGrpSpPr/>
          <p:nvPr userDrawn="1"/>
        </p:nvGrpSpPr>
        <p:grpSpPr>
          <a:xfrm>
            <a:off x="250934" y="254793"/>
            <a:ext cx="626801" cy="566539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8953" name="六边形 7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/>
                <a:cs typeface="+mn-cs"/>
              </a:endParaRPr>
            </a:p>
          </p:txBody>
        </p:sp>
        <p:sp>
          <p:nvSpPr>
            <p:cNvPr id="1048954" name="六边形 8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/>
                <a:cs typeface="+mn-cs"/>
              </a:endParaRPr>
            </a:p>
          </p:txBody>
        </p:sp>
      </p:grpSp>
      <p:grpSp>
        <p:nvGrpSpPr>
          <p:cNvPr id="150" name="6"/>
          <p:cNvGrpSpPr/>
          <p:nvPr userDrawn="1"/>
        </p:nvGrpSpPr>
        <p:grpSpPr>
          <a:xfrm>
            <a:off x="518446" y="386163"/>
            <a:ext cx="552286" cy="1172230"/>
            <a:chOff x="7314523" y="1440019"/>
            <a:chExt cx="2318218" cy="5554232"/>
          </a:xfrm>
        </p:grpSpPr>
        <p:grpSp>
          <p:nvGrpSpPr>
            <p:cNvPr id="151" name="组合 10"/>
            <p:cNvGrpSpPr/>
            <p:nvPr/>
          </p:nvGrpSpPr>
          <p:grpSpPr>
            <a:xfrm flipH="1">
              <a:off x="7314523" y="1440019"/>
              <a:ext cx="2081664" cy="2081664"/>
              <a:chOff x="2848130" y="1860030"/>
              <a:chExt cx="3807502" cy="3807503"/>
            </a:xfrm>
          </p:grpSpPr>
          <p:sp>
            <p:nvSpPr>
              <p:cNvPr id="1048955" name="六边形 12"/>
              <p:cNvSpPr/>
              <p:nvPr/>
            </p:nvSpPr>
            <p:spPr>
              <a:xfrm>
                <a:off x="2848130" y="1860030"/>
                <a:ext cx="3807502" cy="3807503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72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/>
                  <a:cs typeface="+mn-cs"/>
                </a:endParaRPr>
              </a:p>
            </p:txBody>
          </p:sp>
          <p:sp>
            <p:nvSpPr>
              <p:cNvPr id="1048956" name="六边形 13"/>
              <p:cNvSpPr/>
              <p:nvPr/>
            </p:nvSpPr>
            <p:spPr>
              <a:xfrm>
                <a:off x="2936812" y="1948725"/>
                <a:ext cx="3630123" cy="3630122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72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/>
                  <a:cs typeface="+mn-cs"/>
                </a:endParaRPr>
              </a:p>
            </p:txBody>
          </p:sp>
        </p:grpSp>
        <p:sp>
          <p:nvSpPr>
            <p:cNvPr id="1048957" name="文本框 36"/>
            <p:cNvSpPr txBox="1"/>
            <p:nvPr/>
          </p:nvSpPr>
          <p:spPr>
            <a:xfrm>
              <a:off x="7910886" y="1446134"/>
              <a:ext cx="1721855" cy="5548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endParaRPr>
            </a:p>
          </p:txBody>
        </p:sp>
      </p:grpSp>
      <p:sp>
        <p:nvSpPr>
          <p:cNvPr id="1048958" name="标题 1"/>
          <p:cNvSpPr txBox="1"/>
          <p:nvPr userDrawn="1"/>
        </p:nvSpPr>
        <p:spPr>
          <a:xfrm>
            <a:off x="1075043" y="262706"/>
            <a:ext cx="1432564" cy="411484"/>
          </a:xfrm>
          <a:prstGeom prst="rect">
            <a:avLst/>
          </a:prstGeom>
          <a:noFill/>
          <a:ln>
            <a:noFill/>
          </a:ln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kern="0" dirty="0">
                <a:solidFill>
                  <a:schemeClr val="tx2"/>
                </a:solidFill>
              </a:rPr>
              <a:t>教学分析</a:t>
            </a:r>
            <a:endParaRPr lang="zh-CN" altLang="en-US" sz="2400" b="1" kern="0" dirty="0">
              <a:solidFill>
                <a:schemeClr val="tx2"/>
              </a:solidFill>
            </a:endParaRPr>
          </a:p>
        </p:txBody>
      </p:sp>
      <p:cxnSp>
        <p:nvCxnSpPr>
          <p:cNvPr id="3145740" name="直接连接符 17"/>
          <p:cNvCxnSpPr/>
          <p:nvPr userDrawn="1"/>
        </p:nvCxnSpPr>
        <p:spPr>
          <a:xfrm>
            <a:off x="515257" y="898681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145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48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8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952" grpId="0"/>
      <p:bldP spid="104895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分析（静止）">
    <p:spTree>
      <p:nvGrpSpPr>
        <p:cNvPr id="1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E970364-8C18-4747-B562-0D9376530B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6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6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B9249D-033E-4043-BE27-F92B2E216FDD}" type="slidenum">
              <a:rPr lang="zh-CN" altLang="en-US" smtClean="0"/>
            </a:fld>
            <a:endParaRPr lang="zh-CN" altLang="en-US"/>
          </a:p>
        </p:txBody>
      </p:sp>
      <p:sp>
        <p:nvSpPr>
          <p:cNvPr id="1048870" name="矩形 3"/>
          <p:cNvSpPr>
            <a:spLocks noChangeArrowheads="1"/>
          </p:cNvSpPr>
          <p:nvPr userDrawn="1"/>
        </p:nvSpPr>
        <p:spPr bwMode="auto">
          <a:xfrm>
            <a:off x="1061791" y="599470"/>
            <a:ext cx="1644557" cy="284697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p>
            <a:pPr marL="0" lvl="1" algn="ctr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Teaching Analysis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3" name="组合 6"/>
          <p:cNvGrpSpPr/>
          <p:nvPr userDrawn="1"/>
        </p:nvGrpSpPr>
        <p:grpSpPr>
          <a:xfrm>
            <a:off x="250934" y="254793"/>
            <a:ext cx="626801" cy="566539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8871" name="六边形 7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/>
                <a:cs typeface="+mn-cs"/>
              </a:endParaRPr>
            </a:p>
          </p:txBody>
        </p:sp>
        <p:sp>
          <p:nvSpPr>
            <p:cNvPr id="1048872" name="六边形 8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/>
                <a:cs typeface="+mn-cs"/>
              </a:endParaRPr>
            </a:p>
          </p:txBody>
        </p:sp>
      </p:grpSp>
      <p:grpSp>
        <p:nvGrpSpPr>
          <p:cNvPr id="124" name="6"/>
          <p:cNvGrpSpPr/>
          <p:nvPr userDrawn="1"/>
        </p:nvGrpSpPr>
        <p:grpSpPr>
          <a:xfrm>
            <a:off x="518446" y="386163"/>
            <a:ext cx="552286" cy="1172230"/>
            <a:chOff x="7314523" y="1440019"/>
            <a:chExt cx="2318218" cy="5554232"/>
          </a:xfrm>
        </p:grpSpPr>
        <p:grpSp>
          <p:nvGrpSpPr>
            <p:cNvPr id="125" name="组合 10"/>
            <p:cNvGrpSpPr/>
            <p:nvPr/>
          </p:nvGrpSpPr>
          <p:grpSpPr>
            <a:xfrm flipH="1">
              <a:off x="7314523" y="1440019"/>
              <a:ext cx="2081664" cy="2081664"/>
              <a:chOff x="2848130" y="1860030"/>
              <a:chExt cx="3807502" cy="3807503"/>
            </a:xfrm>
          </p:grpSpPr>
          <p:sp>
            <p:nvSpPr>
              <p:cNvPr id="1048873" name="六边形 12"/>
              <p:cNvSpPr/>
              <p:nvPr/>
            </p:nvSpPr>
            <p:spPr>
              <a:xfrm>
                <a:off x="2848130" y="1860030"/>
                <a:ext cx="3807502" cy="3807503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72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/>
                  <a:cs typeface="+mn-cs"/>
                </a:endParaRPr>
              </a:p>
            </p:txBody>
          </p:sp>
          <p:sp>
            <p:nvSpPr>
              <p:cNvPr id="1048874" name="六边形 13"/>
              <p:cNvSpPr/>
              <p:nvPr/>
            </p:nvSpPr>
            <p:spPr>
              <a:xfrm>
                <a:off x="2936812" y="1948725"/>
                <a:ext cx="3630123" cy="3630122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72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/>
                  <a:cs typeface="+mn-cs"/>
                </a:endParaRPr>
              </a:p>
            </p:txBody>
          </p:sp>
        </p:grpSp>
        <p:sp>
          <p:nvSpPr>
            <p:cNvPr id="1048875" name="文本框 36"/>
            <p:cNvSpPr txBox="1"/>
            <p:nvPr/>
          </p:nvSpPr>
          <p:spPr>
            <a:xfrm>
              <a:off x="7910886" y="1446134"/>
              <a:ext cx="1721855" cy="5548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endParaRPr>
            </a:p>
          </p:txBody>
        </p:sp>
      </p:grpSp>
      <p:sp>
        <p:nvSpPr>
          <p:cNvPr id="1048876" name="标题 1"/>
          <p:cNvSpPr txBox="1"/>
          <p:nvPr userDrawn="1"/>
        </p:nvSpPr>
        <p:spPr>
          <a:xfrm>
            <a:off x="1075043" y="262706"/>
            <a:ext cx="1432564" cy="411484"/>
          </a:xfrm>
          <a:prstGeom prst="rect">
            <a:avLst/>
          </a:prstGeom>
          <a:noFill/>
          <a:ln>
            <a:noFill/>
          </a:ln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kern="0" dirty="0">
                <a:solidFill>
                  <a:schemeClr val="tx2"/>
                </a:solidFill>
              </a:rPr>
              <a:t>教学分析</a:t>
            </a:r>
            <a:endParaRPr lang="zh-CN" altLang="en-US" sz="2400" b="1" kern="0" dirty="0">
              <a:solidFill>
                <a:schemeClr val="tx2"/>
              </a:solidFill>
            </a:endParaRPr>
          </a:p>
        </p:txBody>
      </p:sp>
      <p:cxnSp>
        <p:nvCxnSpPr>
          <p:cNvPr id="3145735" name="直接连接符 17"/>
          <p:cNvCxnSpPr/>
          <p:nvPr userDrawn="1"/>
        </p:nvCxnSpPr>
        <p:spPr>
          <a:xfrm>
            <a:off x="515257" y="898681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../media/image1.jpeg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chemeClr val="accent1">
                <a:lumMod val="5000"/>
                <a:lumOff val="95000"/>
              </a:schemeClr>
            </a:gs>
            <a:gs pos="85000">
              <a:schemeClr val="bg1">
                <a:lumMod val="85000"/>
              </a:schemeClr>
            </a:gs>
            <a:gs pos="100000">
              <a:schemeClr val="bg1">
                <a:lumMod val="75000"/>
              </a:schemeClr>
            </a:gs>
          </a:gsLst>
          <a:lin ang="8100000" scaled="1"/>
        </a:gradFill>
        <a:effectLst/>
      </p:bgPr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矩形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317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577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578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57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70364-8C18-4747-B562-0D9376530B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249D-033E-4043-BE27-F92B2E216FDD}" type="slidenum">
              <a:rPr lang="zh-CN" altLang="en-US" smtClean="0"/>
            </a:fld>
            <a:endParaRPr lang="zh-CN" altLang="en-US"/>
          </a:p>
        </p:txBody>
      </p:sp>
      <p:pic>
        <p:nvPicPr>
          <p:cNvPr id="2097152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1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.GIF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.xml"/><Relationship Id="rId2" Type="http://schemas.openxmlformats.org/officeDocument/2006/relationships/image" Target="../media/image25.jpe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8.png"/><Relationship Id="rId3" Type="http://schemas.openxmlformats.org/officeDocument/2006/relationships/image" Target="../media/image5.GIF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6.GIF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2.jpeg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3.xml"/><Relationship Id="rId2" Type="http://schemas.openxmlformats.org/officeDocument/2006/relationships/image" Target="file:///E:\&#23567;&#26679;\&#20154;&#25945;&#29983;&#29289;&#24517;&#20462;&#19968;&#25945;&#24072;&#20070;\G26.TIF" TargetMode="External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8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comments" Target="../comments/comment1.xml"/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图片 2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160"/>
          <a:stretch>
            <a:fillRect/>
          </a:stretch>
        </p:blipFill>
        <p:spPr>
          <a:xfrm flipH="1" flipV="1">
            <a:off x="5550866" y="1140122"/>
            <a:ext cx="3593134" cy="5717878"/>
          </a:xfrm>
          <a:prstGeom prst="rect">
            <a:avLst/>
          </a:prstGeom>
        </p:spPr>
      </p:pic>
      <p:pic>
        <p:nvPicPr>
          <p:cNvPr id="2097175" name="图片 3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160"/>
          <a:stretch>
            <a:fillRect/>
          </a:stretch>
        </p:blipFill>
        <p:spPr>
          <a:xfrm>
            <a:off x="0" y="33"/>
            <a:ext cx="3593134" cy="5717878"/>
          </a:xfrm>
          <a:prstGeom prst="rect">
            <a:avLst/>
          </a:prstGeom>
        </p:spPr>
      </p:pic>
      <p:sp>
        <p:nvSpPr>
          <p:cNvPr id="1048692" name="五边形 4"/>
          <p:cNvSpPr/>
          <p:nvPr/>
        </p:nvSpPr>
        <p:spPr>
          <a:xfrm flipH="1">
            <a:off x="1310640" y="3522980"/>
            <a:ext cx="6349365" cy="876300"/>
          </a:xfrm>
          <a:prstGeom prst="homePlate">
            <a:avLst>
              <a:gd name="adj" fmla="val 36819"/>
            </a:avLst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/>
            </a:endParaRPr>
          </a:p>
        </p:txBody>
      </p:sp>
      <p:sp>
        <p:nvSpPr>
          <p:cNvPr id="1048693" name="圆角矩形 5"/>
          <p:cNvSpPr/>
          <p:nvPr/>
        </p:nvSpPr>
        <p:spPr>
          <a:xfrm>
            <a:off x="864235" y="3438525"/>
            <a:ext cx="7282815" cy="1031875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81693" tIns="40847" rIns="81693" bIns="40847" anchor="ctr"/>
          <a:p>
            <a:pPr algn="ctr" defTabSz="685800"/>
            <a:r>
              <a:rPr lang="zh-CN" altLang="en-US" sz="4400" kern="0" dirty="0" smtClean="0">
                <a:solidFill>
                  <a:srgbClr val="002060"/>
                </a:solidFill>
                <a:latin typeface="微软雅黑" panose="020B0503020204020204" pitchFamily="34" charset="-122"/>
              </a:rPr>
              <a:t>核酸是遗传信息的携带者</a:t>
            </a:r>
            <a:endParaRPr lang="zh-CN" altLang="en-US" sz="4400" kern="0" dirty="0" smtClean="0">
              <a:solidFill>
                <a:srgbClr val="002060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66" name="组合 7"/>
          <p:cNvGrpSpPr/>
          <p:nvPr/>
        </p:nvGrpSpPr>
        <p:grpSpPr>
          <a:xfrm flipH="1">
            <a:off x="7962217" y="3399397"/>
            <a:ext cx="900000" cy="900000"/>
            <a:chOff x="7834104" y="4038418"/>
            <a:chExt cx="900000" cy="900000"/>
          </a:xfrm>
        </p:grpSpPr>
        <p:sp>
          <p:nvSpPr>
            <p:cNvPr id="1048694" name="椭圆 41"/>
            <p:cNvSpPr/>
            <p:nvPr/>
          </p:nvSpPr>
          <p:spPr>
            <a:xfrm>
              <a:off x="7834104" y="4038418"/>
              <a:ext cx="900000" cy="900000"/>
            </a:xfrm>
            <a:prstGeom prst="homePlate">
              <a:avLst/>
            </a:prstGeom>
            <a:gradFill>
              <a:gsLst>
                <a:gs pos="0">
                  <a:srgbClr val="CCCCCC"/>
                </a:gs>
                <a:gs pos="100000">
                  <a:srgbClr val="FCFCFC"/>
                </a:gs>
              </a:gsLst>
              <a:lin ang="7200000" scaled="0"/>
            </a:gradFill>
            <a:ln w="25400" cap="flat" cmpd="sng" algn="ctr">
              <a:noFill/>
              <a:prstDash val="solid"/>
            </a:ln>
            <a:effectLst>
              <a:outerShdw blurRad="254000" dist="127000" dir="8160000" algn="ctr" rotWithShape="0">
                <a:srgbClr val="000000">
                  <a:alpha val="34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695" name="椭圆 42"/>
            <p:cNvSpPr/>
            <p:nvPr/>
          </p:nvSpPr>
          <p:spPr>
            <a:xfrm>
              <a:off x="7946467" y="4162070"/>
              <a:ext cx="662782" cy="662782"/>
            </a:xfrm>
            <a:prstGeom prst="homePlate">
              <a:avLst/>
            </a:prstGeom>
            <a:solidFill>
              <a:srgbClr val="44546A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097176" name="Picture 6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499275" y="4894992"/>
            <a:ext cx="1627163" cy="1824635"/>
          </a:xfrm>
          <a:prstGeom prst="rect">
            <a:avLst/>
          </a:prstGeom>
          <a:noFill/>
        </p:spPr>
      </p:pic>
      <p:sp>
        <p:nvSpPr>
          <p:cNvPr id="1048696" name="圆角矩形 19"/>
          <p:cNvSpPr/>
          <p:nvPr/>
        </p:nvSpPr>
        <p:spPr>
          <a:xfrm rot="2700000">
            <a:off x="2511947" y="3122574"/>
            <a:ext cx="313273" cy="313273"/>
          </a:xfrm>
          <a:prstGeom prst="roundRect">
            <a:avLst/>
          </a:prstGeom>
          <a:gradFill rotWithShape="1">
            <a:gsLst>
              <a:gs pos="0">
                <a:srgbClr val="70AD47">
                  <a:shade val="51000"/>
                  <a:satMod val="130000"/>
                </a:srgbClr>
              </a:gs>
              <a:gs pos="80000">
                <a:srgbClr val="70AD47">
                  <a:shade val="93000"/>
                  <a:satMod val="130000"/>
                </a:srgbClr>
              </a:gs>
              <a:gs pos="100000">
                <a:srgbClr val="70AD47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70AD47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697" name="圆角矩形 21"/>
          <p:cNvSpPr/>
          <p:nvPr/>
        </p:nvSpPr>
        <p:spPr>
          <a:xfrm rot="2700000">
            <a:off x="3128168" y="2051017"/>
            <a:ext cx="260187" cy="260187"/>
          </a:xfrm>
          <a:prstGeom prst="roundRect">
            <a:avLst/>
          </a:prstGeom>
          <a:gradFill rotWithShape="1">
            <a:gsLst>
              <a:gs pos="0">
                <a:srgbClr val="E94744">
                  <a:shade val="51000"/>
                  <a:satMod val="130000"/>
                </a:srgbClr>
              </a:gs>
              <a:gs pos="80000">
                <a:srgbClr val="E94744">
                  <a:shade val="93000"/>
                  <a:satMod val="130000"/>
                </a:srgbClr>
              </a:gs>
              <a:gs pos="100000">
                <a:srgbClr val="E94744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E94744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698" name="圆角矩形 22"/>
          <p:cNvSpPr/>
          <p:nvPr/>
        </p:nvSpPr>
        <p:spPr>
          <a:xfrm rot="2700000">
            <a:off x="4830974" y="2892833"/>
            <a:ext cx="251412" cy="251412"/>
          </a:xfrm>
          <a:prstGeom prst="roundRect">
            <a:avLst/>
          </a:prstGeom>
          <a:gradFill rotWithShape="1">
            <a:gsLst>
              <a:gs pos="0">
                <a:srgbClr val="009288">
                  <a:shade val="51000"/>
                  <a:satMod val="130000"/>
                </a:srgbClr>
              </a:gs>
              <a:gs pos="80000">
                <a:srgbClr val="009288">
                  <a:shade val="93000"/>
                  <a:satMod val="130000"/>
                </a:srgbClr>
              </a:gs>
              <a:gs pos="100000">
                <a:srgbClr val="009288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9288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699" name="圆角矩形 23"/>
          <p:cNvSpPr/>
          <p:nvPr/>
        </p:nvSpPr>
        <p:spPr>
          <a:xfrm rot="2700000">
            <a:off x="6838157" y="1952225"/>
            <a:ext cx="260187" cy="260187"/>
          </a:xfrm>
          <a:prstGeom prst="roundRect">
            <a:avLst/>
          </a:prstGeom>
          <a:gradFill rotWithShape="1">
            <a:gsLst>
              <a:gs pos="0">
                <a:srgbClr val="F17445">
                  <a:shade val="51000"/>
                  <a:satMod val="130000"/>
                </a:srgbClr>
              </a:gs>
              <a:gs pos="80000">
                <a:srgbClr val="F17445">
                  <a:shade val="93000"/>
                  <a:satMod val="130000"/>
                </a:srgbClr>
              </a:gs>
              <a:gs pos="100000">
                <a:srgbClr val="F17445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17445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700" name="圆角矩形 24"/>
          <p:cNvSpPr/>
          <p:nvPr/>
        </p:nvSpPr>
        <p:spPr>
          <a:xfrm rot="2700000">
            <a:off x="983992" y="2547396"/>
            <a:ext cx="260187" cy="260187"/>
          </a:xfrm>
          <a:prstGeom prst="roundRect">
            <a:avLst/>
          </a:prstGeom>
          <a:gradFill rotWithShape="1">
            <a:gsLst>
              <a:gs pos="0">
                <a:srgbClr val="F17445">
                  <a:shade val="51000"/>
                  <a:satMod val="130000"/>
                </a:srgbClr>
              </a:gs>
              <a:gs pos="80000">
                <a:srgbClr val="F17445">
                  <a:shade val="93000"/>
                  <a:satMod val="130000"/>
                </a:srgbClr>
              </a:gs>
              <a:gs pos="100000">
                <a:srgbClr val="F17445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17445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701" name="圆角矩形 26"/>
          <p:cNvSpPr/>
          <p:nvPr/>
        </p:nvSpPr>
        <p:spPr>
          <a:xfrm rot="2700000">
            <a:off x="7579285" y="1831630"/>
            <a:ext cx="317276" cy="317276"/>
          </a:xfrm>
          <a:prstGeom prst="roundRect">
            <a:avLst/>
          </a:prstGeom>
          <a:gradFill rotWithShape="1">
            <a:gsLst>
              <a:gs pos="0">
                <a:srgbClr val="E94744">
                  <a:shade val="51000"/>
                  <a:satMod val="130000"/>
                </a:srgbClr>
              </a:gs>
              <a:gs pos="80000">
                <a:srgbClr val="E94744">
                  <a:shade val="93000"/>
                  <a:satMod val="130000"/>
                </a:srgbClr>
              </a:gs>
              <a:gs pos="100000">
                <a:srgbClr val="E94744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E94744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702" name="圆角矩形 27"/>
          <p:cNvSpPr/>
          <p:nvPr/>
        </p:nvSpPr>
        <p:spPr>
          <a:xfrm rot="2700000">
            <a:off x="8190186" y="3400506"/>
            <a:ext cx="260187" cy="260187"/>
          </a:xfrm>
          <a:prstGeom prst="roundRect">
            <a:avLst/>
          </a:prstGeom>
          <a:gradFill rotWithShape="1">
            <a:gsLst>
              <a:gs pos="0">
                <a:srgbClr val="F17445">
                  <a:shade val="51000"/>
                  <a:satMod val="130000"/>
                </a:srgbClr>
              </a:gs>
              <a:gs pos="80000">
                <a:srgbClr val="F17445">
                  <a:shade val="93000"/>
                  <a:satMod val="130000"/>
                </a:srgbClr>
              </a:gs>
              <a:gs pos="100000">
                <a:srgbClr val="F17445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17445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703" name="圆角矩形 28"/>
          <p:cNvSpPr/>
          <p:nvPr/>
        </p:nvSpPr>
        <p:spPr>
          <a:xfrm rot="2700000">
            <a:off x="8744412" y="3125149"/>
            <a:ext cx="260187" cy="260187"/>
          </a:xfrm>
          <a:prstGeom prst="roundRect">
            <a:avLst/>
          </a:prstGeom>
          <a:gradFill rotWithShape="1">
            <a:gsLst>
              <a:gs pos="0">
                <a:srgbClr val="015A74">
                  <a:shade val="51000"/>
                  <a:satMod val="130000"/>
                </a:srgbClr>
              </a:gs>
              <a:gs pos="80000">
                <a:srgbClr val="015A74">
                  <a:shade val="93000"/>
                  <a:satMod val="130000"/>
                </a:srgbClr>
              </a:gs>
              <a:gs pos="100000">
                <a:srgbClr val="015A74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15A74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704" name="椭圆 29"/>
          <p:cNvSpPr/>
          <p:nvPr/>
        </p:nvSpPr>
        <p:spPr>
          <a:xfrm>
            <a:off x="1039485" y="3050168"/>
            <a:ext cx="149205" cy="149205"/>
          </a:xfrm>
          <a:prstGeom prst="ellipse">
            <a:avLst/>
          </a:prstGeom>
          <a:gradFill rotWithShape="1">
            <a:gsLst>
              <a:gs pos="0">
                <a:srgbClr val="009288">
                  <a:shade val="51000"/>
                  <a:satMod val="130000"/>
                </a:srgbClr>
              </a:gs>
              <a:gs pos="80000">
                <a:srgbClr val="009288">
                  <a:shade val="93000"/>
                  <a:satMod val="130000"/>
                </a:srgbClr>
              </a:gs>
              <a:gs pos="100000">
                <a:srgbClr val="009288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9288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705" name="圆角矩形 30"/>
          <p:cNvSpPr/>
          <p:nvPr/>
        </p:nvSpPr>
        <p:spPr>
          <a:xfrm rot="2700000">
            <a:off x="5971363" y="2924205"/>
            <a:ext cx="229987" cy="229987"/>
          </a:xfrm>
          <a:prstGeom prst="roundRect">
            <a:avLst/>
          </a:prstGeom>
          <a:gradFill>
            <a:gsLst>
              <a:gs pos="0">
                <a:sysClr val="window" lastClr="FFFFFF">
                  <a:lumMod val="80000"/>
                </a:sysClr>
              </a:gs>
              <a:gs pos="100000">
                <a:sysClr val="window" lastClr="FFFFFF">
                  <a:lumMod val="97000"/>
                </a:sysClr>
              </a:gs>
            </a:gsLst>
            <a:lin ang="2700000" scaled="1"/>
          </a:gra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2700000" scaled="1"/>
            </a:gradFill>
            <a:prstDash val="solid"/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706" name="圆角矩形 31"/>
          <p:cNvSpPr/>
          <p:nvPr/>
        </p:nvSpPr>
        <p:spPr>
          <a:xfrm rot="2700000">
            <a:off x="2152937" y="3027783"/>
            <a:ext cx="229987" cy="229987"/>
          </a:xfrm>
          <a:prstGeom prst="roundRect">
            <a:avLst/>
          </a:prstGeom>
          <a:gradFill>
            <a:gsLst>
              <a:gs pos="0">
                <a:sysClr val="window" lastClr="FFFFFF">
                  <a:lumMod val="80000"/>
                </a:sysClr>
              </a:gs>
              <a:gs pos="100000">
                <a:sysClr val="window" lastClr="FFFFFF">
                  <a:lumMod val="97000"/>
                </a:sysClr>
              </a:gs>
            </a:gsLst>
            <a:lin ang="2700000" scaled="1"/>
          </a:gra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2700000" scaled="1"/>
            </a:gradFill>
            <a:prstDash val="solid"/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707" name="圆角矩形 32"/>
          <p:cNvSpPr/>
          <p:nvPr/>
        </p:nvSpPr>
        <p:spPr>
          <a:xfrm rot="2700000">
            <a:off x="2932081" y="1693353"/>
            <a:ext cx="199892" cy="199892"/>
          </a:xfrm>
          <a:prstGeom prst="roundRect">
            <a:avLst/>
          </a:prstGeom>
          <a:gradFill>
            <a:gsLst>
              <a:gs pos="0">
                <a:sysClr val="window" lastClr="FFFFFF">
                  <a:lumMod val="80000"/>
                </a:sysClr>
              </a:gs>
              <a:gs pos="100000">
                <a:sysClr val="window" lastClr="FFFFFF">
                  <a:lumMod val="97000"/>
                </a:sysClr>
              </a:gs>
            </a:gsLst>
            <a:lin ang="2700000" scaled="1"/>
          </a:gra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2700000" scaled="1"/>
            </a:gradFill>
            <a:prstDash val="solid"/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708" name="圆角矩形 33"/>
          <p:cNvSpPr/>
          <p:nvPr/>
        </p:nvSpPr>
        <p:spPr>
          <a:xfrm rot="2700000">
            <a:off x="8099112" y="2457120"/>
            <a:ext cx="199892" cy="199892"/>
          </a:xfrm>
          <a:prstGeom prst="roundRect">
            <a:avLst/>
          </a:prstGeom>
          <a:gradFill>
            <a:gsLst>
              <a:gs pos="0">
                <a:sysClr val="window" lastClr="FFFFFF">
                  <a:lumMod val="80000"/>
                </a:sysClr>
              </a:gs>
              <a:gs pos="100000">
                <a:sysClr val="window" lastClr="FFFFFF">
                  <a:lumMod val="97000"/>
                </a:sysClr>
              </a:gs>
            </a:gsLst>
            <a:lin ang="2700000" scaled="1"/>
          </a:gra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2700000" scaled="1"/>
            </a:gradFill>
            <a:prstDash val="solid"/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097177" name="media1.mp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  <p:pic>
        <p:nvPicPr>
          <p:cNvPr id="2097178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12690"/>
            <a:ext cx="3074670" cy="1845310"/>
          </a:xfrm>
          <a:prstGeom prst="rect">
            <a:avLst/>
          </a:prstGeom>
        </p:spPr>
      </p:pic>
      <p:pic>
        <p:nvPicPr>
          <p:cNvPr id="2097179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5100" y="0"/>
            <a:ext cx="1341120" cy="1838325"/>
          </a:xfrm>
          <a:prstGeom prst="rect">
            <a:avLst/>
          </a:prstGeom>
        </p:spPr>
      </p:pic>
      <p:sp>
        <p:nvSpPr>
          <p:cNvPr id="1048709" name="文本框 35"/>
          <p:cNvSpPr txBox="1"/>
          <p:nvPr/>
        </p:nvSpPr>
        <p:spPr>
          <a:xfrm>
            <a:off x="1802130" y="2176145"/>
            <a:ext cx="5666740" cy="51054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必修一《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分子与细胞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》第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章第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节</a:t>
            </a:r>
            <a:endParaRPr lang="zh-CN" altLang="en-US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97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8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8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48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8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4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48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8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8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48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48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8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48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9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9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9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500"/>
                                        <p:tgtEl>
                                          <p:spTgt spid="104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732756 -0.143858 L -0.061240 -0.143858 " pathEditMode="relative" rAng="0" ptsTypes="AA">
                                      <p:cBhvr>
                                        <p:cTn id="65" dur="1750" fill="hold"/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711345 0.038881 L -0.039297 0.038881 " pathEditMode="relative" rAng="0" ptsTypes="AA">
                                      <p:cBhvr>
                                        <p:cTn id="67" dur="1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9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 numSld="99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77"/>
                </p:tgtEl>
              </p:cMediaNode>
            </p:video>
          </p:childTnLst>
        </p:cTn>
      </p:par>
    </p:tnLst>
    <p:bldLst>
      <p:bldP spid="1048692" grpId="0" bldLvl="0" animBg="1"/>
      <p:bldP spid="1048693" grpId="0" bldLvl="0" animBg="1"/>
      <p:bldP spid="1048696" grpId="0" bldLvl="0" animBg="1"/>
      <p:bldP spid="1048697" grpId="0" animBg="1"/>
      <p:bldP spid="1048698" grpId="0" animBg="1"/>
      <p:bldP spid="1048699" grpId="0" animBg="1"/>
      <p:bldP spid="1048700" grpId="0" animBg="1"/>
      <p:bldP spid="1048701" grpId="0" animBg="1"/>
      <p:bldP spid="1048702" grpId="0" animBg="1"/>
      <p:bldP spid="1048703" grpId="0" animBg="1"/>
      <p:bldP spid="1048704" grpId="0" animBg="1"/>
      <p:bldP spid="1048705" grpId="0" animBg="1"/>
      <p:bldP spid="1048706" grpId="0" animBg="1"/>
      <p:bldP spid="1048707" grpId="0" animBg="1"/>
      <p:bldP spid="104870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/>
      <p:pic>
        <p:nvPicPr>
          <p:cNvPr id="2097160" name="图片 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5140" y="436245"/>
            <a:ext cx="2239645" cy="946150"/>
          </a:xfrm>
          <a:prstGeom prst="rect">
            <a:avLst/>
          </a:prstGeom>
        </p:spPr>
      </p:pic>
      <p:pic>
        <p:nvPicPr>
          <p:cNvPr id="2097161" name="图片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775" y="1166495"/>
            <a:ext cx="2239010" cy="945515"/>
          </a:xfrm>
          <a:prstGeom prst="rect">
            <a:avLst/>
          </a:prstGeom>
        </p:spPr>
      </p:pic>
      <p:pic>
        <p:nvPicPr>
          <p:cNvPr id="2097162" name="图片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840" y="1893570"/>
            <a:ext cx="2239645" cy="922020"/>
          </a:xfrm>
          <a:prstGeom prst="rect">
            <a:avLst/>
          </a:prstGeom>
        </p:spPr>
      </p:pic>
      <p:pic>
        <p:nvPicPr>
          <p:cNvPr id="2097163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775" y="2571750"/>
            <a:ext cx="2239645" cy="887095"/>
          </a:xfrm>
          <a:prstGeom prst="rect">
            <a:avLst/>
          </a:prstGeom>
        </p:spPr>
      </p:pic>
      <p:pic>
        <p:nvPicPr>
          <p:cNvPr id="2097164" name="图片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5140" y="5537200"/>
            <a:ext cx="2239645" cy="861060"/>
          </a:xfrm>
          <a:prstGeom prst="rect">
            <a:avLst/>
          </a:prstGeom>
        </p:spPr>
      </p:pic>
      <p:pic>
        <p:nvPicPr>
          <p:cNvPr id="2097165" name="图片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7840" y="4187825"/>
            <a:ext cx="2239010" cy="906145"/>
          </a:xfrm>
          <a:prstGeom prst="rect">
            <a:avLst/>
          </a:prstGeom>
        </p:spPr>
      </p:pic>
      <p:pic>
        <p:nvPicPr>
          <p:cNvPr id="2097166" name="图片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5140" y="4859020"/>
            <a:ext cx="2239645" cy="875665"/>
          </a:xfrm>
          <a:prstGeom prst="rect">
            <a:avLst/>
          </a:prstGeom>
        </p:spPr>
      </p:pic>
      <p:pic>
        <p:nvPicPr>
          <p:cNvPr id="2097167" name="图片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5140" y="3459480"/>
            <a:ext cx="2239645" cy="948055"/>
          </a:xfrm>
          <a:prstGeom prst="rect">
            <a:avLst/>
          </a:prstGeom>
        </p:spPr>
      </p:pic>
      <p:sp>
        <p:nvSpPr>
          <p:cNvPr id="1048611" name="文本框 72"/>
          <p:cNvSpPr txBox="1"/>
          <p:nvPr/>
        </p:nvSpPr>
        <p:spPr>
          <a:xfrm>
            <a:off x="3445510" y="1555750"/>
            <a:ext cx="1783079" cy="4343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脱氧核苷酸</a:t>
            </a:r>
            <a:endParaRPr lang="zh-CN" altLang="en-US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12" name="文本框 73"/>
          <p:cNvSpPr txBox="1"/>
          <p:nvPr/>
        </p:nvSpPr>
        <p:spPr>
          <a:xfrm>
            <a:off x="3445510" y="4545965"/>
            <a:ext cx="1783079" cy="4343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核糖核苷酸</a:t>
            </a:r>
            <a:endParaRPr lang="zh-CN" altLang="en-US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13" name="文本框 74"/>
          <p:cNvSpPr txBox="1"/>
          <p:nvPr/>
        </p:nvSpPr>
        <p:spPr>
          <a:xfrm>
            <a:off x="1196975" y="1555750"/>
            <a:ext cx="2087880" cy="7772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脱氧核糖核酸</a:t>
            </a:r>
            <a:endParaRPr lang="zh-CN" altLang="en-US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DNA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14" name="文本框 75"/>
          <p:cNvSpPr txBox="1"/>
          <p:nvPr/>
        </p:nvSpPr>
        <p:spPr>
          <a:xfrm>
            <a:off x="1196975" y="4545965"/>
            <a:ext cx="2540000" cy="7772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核糖核酸</a:t>
            </a:r>
            <a:endParaRPr lang="zh-CN" altLang="en-US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RNA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48615" name="文本框 76"/>
          <p:cNvSpPr txBox="1"/>
          <p:nvPr/>
        </p:nvSpPr>
        <p:spPr>
          <a:xfrm>
            <a:off x="589280" y="3159125"/>
            <a:ext cx="2540000" cy="4343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核酸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48616" name="右箭头 116"/>
          <p:cNvSpPr/>
          <p:nvPr/>
        </p:nvSpPr>
        <p:spPr>
          <a:xfrm rot="18000000">
            <a:off x="931545" y="2655570"/>
            <a:ext cx="833120" cy="76200"/>
          </a:xfrm>
          <a:prstGeom prst="rightArrow">
            <a:avLst/>
          </a:prstGeom>
          <a:solidFill>
            <a:schemeClr val="tx1"/>
          </a:solidFill>
          <a:ln w="31750">
            <a:solidFill>
              <a:srgbClr val="1614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17" name="右箭头 117"/>
          <p:cNvSpPr/>
          <p:nvPr/>
        </p:nvSpPr>
        <p:spPr>
          <a:xfrm rot="3720000">
            <a:off x="931545" y="4058285"/>
            <a:ext cx="833120" cy="76200"/>
          </a:xfrm>
          <a:prstGeom prst="rightArrow">
            <a:avLst/>
          </a:prstGeom>
          <a:solidFill>
            <a:schemeClr val="tx1"/>
          </a:solidFill>
          <a:ln w="31750">
            <a:solidFill>
              <a:srgbClr val="1614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18" name="右箭头 118"/>
          <p:cNvSpPr/>
          <p:nvPr/>
        </p:nvSpPr>
        <p:spPr>
          <a:xfrm rot="18300000">
            <a:off x="4853940" y="1184275"/>
            <a:ext cx="833120" cy="76200"/>
          </a:xfrm>
          <a:prstGeom prst="rightArrow">
            <a:avLst/>
          </a:prstGeom>
          <a:solidFill>
            <a:schemeClr val="tx1"/>
          </a:solidFill>
          <a:ln w="31750">
            <a:solidFill>
              <a:srgbClr val="1614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19" name="右箭头 119"/>
          <p:cNvSpPr/>
          <p:nvPr/>
        </p:nvSpPr>
        <p:spPr>
          <a:xfrm rot="19080000">
            <a:off x="5052695" y="1549400"/>
            <a:ext cx="528955" cy="76200"/>
          </a:xfrm>
          <a:prstGeom prst="rightArrow">
            <a:avLst/>
          </a:prstGeom>
          <a:solidFill>
            <a:schemeClr val="tx1"/>
          </a:solidFill>
          <a:ln w="31750">
            <a:solidFill>
              <a:srgbClr val="1614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20" name="右箭头 120"/>
          <p:cNvSpPr/>
          <p:nvPr/>
        </p:nvSpPr>
        <p:spPr>
          <a:xfrm rot="18300000">
            <a:off x="4815840" y="4144645"/>
            <a:ext cx="833120" cy="76200"/>
          </a:xfrm>
          <a:prstGeom prst="rightArrow">
            <a:avLst/>
          </a:prstGeom>
          <a:solidFill>
            <a:schemeClr val="tx1"/>
          </a:solidFill>
          <a:ln w="31750">
            <a:solidFill>
              <a:srgbClr val="1614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21" name="右箭头 121"/>
          <p:cNvSpPr/>
          <p:nvPr/>
        </p:nvSpPr>
        <p:spPr>
          <a:xfrm rot="3240000">
            <a:off x="4824730" y="2307590"/>
            <a:ext cx="833120" cy="76200"/>
          </a:xfrm>
          <a:prstGeom prst="rightArrow">
            <a:avLst/>
          </a:prstGeom>
          <a:solidFill>
            <a:schemeClr val="tx1"/>
          </a:solidFill>
          <a:ln w="31750">
            <a:solidFill>
              <a:srgbClr val="1614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22" name="右箭头 122"/>
          <p:cNvSpPr/>
          <p:nvPr/>
        </p:nvSpPr>
        <p:spPr>
          <a:xfrm rot="3300000">
            <a:off x="4843145" y="5242560"/>
            <a:ext cx="833120" cy="76200"/>
          </a:xfrm>
          <a:prstGeom prst="rightArrow">
            <a:avLst/>
          </a:prstGeom>
          <a:solidFill>
            <a:schemeClr val="tx1"/>
          </a:solidFill>
          <a:ln w="31750">
            <a:solidFill>
              <a:srgbClr val="1614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23" name="右箭头 123"/>
          <p:cNvSpPr/>
          <p:nvPr/>
        </p:nvSpPr>
        <p:spPr>
          <a:xfrm rot="1920000">
            <a:off x="5068570" y="1986915"/>
            <a:ext cx="528955" cy="76200"/>
          </a:xfrm>
          <a:prstGeom prst="rightArrow">
            <a:avLst/>
          </a:prstGeom>
          <a:solidFill>
            <a:schemeClr val="tx1"/>
          </a:solidFill>
          <a:ln w="31750">
            <a:solidFill>
              <a:srgbClr val="1614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24" name="右箭头 124"/>
          <p:cNvSpPr/>
          <p:nvPr/>
        </p:nvSpPr>
        <p:spPr>
          <a:xfrm rot="1920000">
            <a:off x="5020945" y="4883785"/>
            <a:ext cx="528955" cy="76200"/>
          </a:xfrm>
          <a:prstGeom prst="rightArrow">
            <a:avLst/>
          </a:prstGeom>
          <a:solidFill>
            <a:schemeClr val="tx1"/>
          </a:solidFill>
          <a:ln w="31750">
            <a:solidFill>
              <a:srgbClr val="1614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25" name="右箭头 125"/>
          <p:cNvSpPr/>
          <p:nvPr/>
        </p:nvSpPr>
        <p:spPr>
          <a:xfrm rot="19080000">
            <a:off x="4994910" y="4474210"/>
            <a:ext cx="528955" cy="76200"/>
          </a:xfrm>
          <a:prstGeom prst="rightArrow">
            <a:avLst/>
          </a:prstGeom>
          <a:solidFill>
            <a:schemeClr val="tx1"/>
          </a:solidFill>
          <a:ln w="31750">
            <a:solidFill>
              <a:srgbClr val="1614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26" name="右箭头 128"/>
          <p:cNvSpPr/>
          <p:nvPr/>
        </p:nvSpPr>
        <p:spPr>
          <a:xfrm>
            <a:off x="3129280" y="1793240"/>
            <a:ext cx="412115" cy="99695"/>
          </a:xfrm>
          <a:prstGeom prst="rightArrow">
            <a:avLst/>
          </a:prstGeom>
          <a:solidFill>
            <a:schemeClr val="tx1"/>
          </a:solidFill>
          <a:ln w="31750">
            <a:solidFill>
              <a:srgbClr val="1614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27" name="右箭头 129"/>
          <p:cNvSpPr/>
          <p:nvPr/>
        </p:nvSpPr>
        <p:spPr>
          <a:xfrm>
            <a:off x="3129280" y="4749165"/>
            <a:ext cx="412115" cy="99695"/>
          </a:xfrm>
          <a:prstGeom prst="rightArrow">
            <a:avLst/>
          </a:prstGeom>
          <a:solidFill>
            <a:schemeClr val="tx1"/>
          </a:solidFill>
          <a:ln w="31750">
            <a:solidFill>
              <a:srgbClr val="1614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28" name="文本框 1"/>
          <p:cNvSpPr txBox="1"/>
          <p:nvPr/>
        </p:nvSpPr>
        <p:spPr>
          <a:xfrm>
            <a:off x="1940560" y="3159125"/>
            <a:ext cx="1173480" cy="4343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核苷酸</a:t>
            </a:r>
            <a:endParaRPr lang="zh-CN" altLang="en-US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29" name="右箭头 2"/>
          <p:cNvSpPr/>
          <p:nvPr/>
        </p:nvSpPr>
        <p:spPr>
          <a:xfrm rot="18000000">
            <a:off x="2862580" y="2655570"/>
            <a:ext cx="833120" cy="76200"/>
          </a:xfrm>
          <a:prstGeom prst="rightArrow">
            <a:avLst/>
          </a:prstGeom>
          <a:solidFill>
            <a:schemeClr val="tx1"/>
          </a:solidFill>
          <a:ln w="31750">
            <a:solidFill>
              <a:srgbClr val="1614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30" name="右箭头 3"/>
          <p:cNvSpPr/>
          <p:nvPr/>
        </p:nvSpPr>
        <p:spPr>
          <a:xfrm rot="3240000">
            <a:off x="2919095" y="4017010"/>
            <a:ext cx="833120" cy="76200"/>
          </a:xfrm>
          <a:prstGeom prst="rightArrow">
            <a:avLst/>
          </a:prstGeom>
          <a:solidFill>
            <a:schemeClr val="tx1"/>
          </a:solidFill>
          <a:ln w="31750">
            <a:solidFill>
              <a:srgbClr val="1614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31" name="右箭头 4"/>
          <p:cNvSpPr/>
          <p:nvPr/>
        </p:nvSpPr>
        <p:spPr>
          <a:xfrm>
            <a:off x="1528445" y="3379470"/>
            <a:ext cx="412115" cy="99695"/>
          </a:xfrm>
          <a:prstGeom prst="rightArrow">
            <a:avLst/>
          </a:prstGeom>
          <a:solidFill>
            <a:schemeClr val="tx1"/>
          </a:solidFill>
          <a:ln w="31750">
            <a:solidFill>
              <a:srgbClr val="1614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" name="文本框 0"/>
          <p:cNvSpPr txBox="1"/>
          <p:nvPr/>
        </p:nvSpPr>
        <p:spPr>
          <a:xfrm>
            <a:off x="704850" y="3593465"/>
            <a:ext cx="4019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00605" y="3593465"/>
            <a:ext cx="332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endParaRPr lang="en-US" altLang="zh-CN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59225" y="4115435"/>
            <a:ext cx="332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59225" y="1990090"/>
            <a:ext cx="332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36790" y="6181725"/>
            <a:ext cx="332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en-US" altLang="zh-CN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/>
      <p:bldP spid="1" grpId="1"/>
      <p:bldP spid="4" grpId="0"/>
      <p:bldP spid="4" grpId="1"/>
      <p:bldP spid="3" grpId="0"/>
      <p:bldP spid="3" grpId="1"/>
      <p:bldP spid="2" grpId="0"/>
      <p:bldP spid="2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文本框 7"/>
          <p:cNvSpPr txBox="1"/>
          <p:nvPr/>
        </p:nvSpPr>
        <p:spPr>
          <a:xfrm>
            <a:off x="597535" y="2080895"/>
            <a:ext cx="7007225" cy="7772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[学生活动一]每组每位学生利用学具搭建1个核苷酸模型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48593" name="文本框 8"/>
          <p:cNvSpPr txBox="1"/>
          <p:nvPr/>
        </p:nvSpPr>
        <p:spPr>
          <a:xfrm>
            <a:off x="598170" y="3266440"/>
            <a:ext cx="6795770" cy="7772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同学之间制作的单个核苷酸是否相同?有几种？全名分别是什么？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48594" name="文本框 9"/>
          <p:cNvSpPr txBox="1"/>
          <p:nvPr/>
        </p:nvSpPr>
        <p:spPr>
          <a:xfrm>
            <a:off x="1075055" y="1090295"/>
            <a:ext cx="1703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模型构建</a:t>
            </a:r>
            <a:endParaRPr lang="zh-CN" altLang="en-US" sz="28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595" name="文本框 11"/>
          <p:cNvSpPr txBox="1"/>
          <p:nvPr/>
        </p:nvSpPr>
        <p:spPr>
          <a:xfrm>
            <a:off x="597535" y="4599940"/>
            <a:ext cx="6796405" cy="7772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[学生活动二]每组同学把自己制作的核苷酸连接成一条核苷酸链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097153" name="图片 1"/>
          <p:cNvPicPr>
            <a:picLocks noChangeAspect="1"/>
          </p:cNvPicPr>
          <p:nvPr/>
        </p:nvPicPr>
        <p:blipFill>
          <a:blip r:embed="rId1"/>
          <a:srcRect l="17146" t="15329" r="3753" b="299"/>
          <a:stretch>
            <a:fillRect/>
          </a:stretch>
        </p:blipFill>
        <p:spPr>
          <a:xfrm>
            <a:off x="782955" y="948690"/>
            <a:ext cx="7346950" cy="3803650"/>
          </a:xfrm>
          <a:prstGeom prst="rect">
            <a:avLst/>
          </a:prstGeom>
        </p:spPr>
      </p:pic>
      <p:pic>
        <p:nvPicPr>
          <p:cNvPr id="2097154" name="图片 2"/>
          <p:cNvPicPr>
            <a:picLocks noChangeAspect="1"/>
          </p:cNvPicPr>
          <p:nvPr/>
        </p:nvPicPr>
        <p:blipFill>
          <a:blip r:embed="rId2"/>
          <a:srcRect l="22205" r="22205"/>
          <a:stretch>
            <a:fillRect/>
          </a:stretch>
        </p:blipFill>
        <p:spPr>
          <a:xfrm rot="21600000">
            <a:off x="671057" y="1090295"/>
            <a:ext cx="7385324" cy="50049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med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97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97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97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97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3" grpId="0"/>
      <p:bldP spid="104859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图片 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91489" y="3551641"/>
            <a:ext cx="1626811" cy="1299153"/>
          </a:xfrm>
          <a:prstGeom prst="rect">
            <a:avLst/>
          </a:prstGeom>
        </p:spPr>
      </p:pic>
      <p:pic>
        <p:nvPicPr>
          <p:cNvPr id="2097156" name="图片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93309" y="2924538"/>
            <a:ext cx="1417250" cy="2829290"/>
          </a:xfrm>
          <a:prstGeom prst="rect">
            <a:avLst/>
          </a:prstGeom>
        </p:spPr>
      </p:pic>
      <p:pic>
        <p:nvPicPr>
          <p:cNvPr id="2097157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468" y="3490141"/>
            <a:ext cx="2407043" cy="1217614"/>
          </a:xfrm>
          <a:prstGeom prst="rect">
            <a:avLst/>
          </a:prstGeom>
        </p:spPr>
      </p:pic>
      <p:pic>
        <p:nvPicPr>
          <p:cNvPr id="2097158" name="图片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2343430" y="3797365"/>
            <a:ext cx="772441" cy="421763"/>
          </a:xfrm>
          <a:prstGeom prst="rect">
            <a:avLst/>
          </a:prstGeom>
        </p:spPr>
      </p:pic>
      <p:pic>
        <p:nvPicPr>
          <p:cNvPr id="2097159" name="图片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5027803" y="3796627"/>
            <a:ext cx="772441" cy="421763"/>
          </a:xfrm>
          <a:prstGeom prst="rect">
            <a:avLst/>
          </a:prstGeom>
        </p:spPr>
      </p:pic>
      <p:sp>
        <p:nvSpPr>
          <p:cNvPr id="1048599" name="文本框 13"/>
          <p:cNvSpPr txBox="1"/>
          <p:nvPr/>
        </p:nvSpPr>
        <p:spPr>
          <a:xfrm>
            <a:off x="566196" y="2310726"/>
            <a:ext cx="1783080" cy="4343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脱氧核苷酸</a:t>
            </a:r>
            <a:endParaRPr lang="zh-CN" altLang="en-US" sz="24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00" name="文本框 14"/>
          <p:cNvSpPr txBox="1"/>
          <p:nvPr/>
        </p:nvSpPr>
        <p:spPr>
          <a:xfrm>
            <a:off x="2653450" y="2325300"/>
            <a:ext cx="3611880" cy="4343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脱氧核苷酸连接成的长链</a:t>
            </a:r>
            <a:endParaRPr lang="zh-CN" altLang="en-US" sz="24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01" name="文本框 15"/>
          <p:cNvSpPr txBox="1"/>
          <p:nvPr/>
        </p:nvSpPr>
        <p:spPr>
          <a:xfrm>
            <a:off x="6869705" y="2332920"/>
            <a:ext cx="1563369" cy="4343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DNA</a:t>
            </a:r>
            <a:r>
              <a:rPr lang="zh-CN" altLang="en-US" sz="2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分子</a:t>
            </a:r>
            <a:endParaRPr lang="zh-CN" altLang="en-US" sz="24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602" name="文本框 1"/>
          <p:cNvSpPr txBox="1">
            <a:spLocks noChangeArrowheads="1"/>
          </p:cNvSpPr>
          <p:nvPr/>
        </p:nvSpPr>
        <p:spPr bwMode="auto">
          <a:xfrm>
            <a:off x="289480" y="1217057"/>
            <a:ext cx="6205300" cy="4343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核酸是由核苷酸连接而成的长链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2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09321" y="3455207"/>
            <a:ext cx="1583921" cy="1117820"/>
          </a:xfrm>
          <a:prstGeom prst="rect">
            <a:avLst/>
          </a:prstGeom>
        </p:spPr>
      </p:pic>
      <p:sp>
        <p:nvSpPr>
          <p:cNvPr id="1048632" name="文本框 19"/>
          <p:cNvSpPr txBox="1"/>
          <p:nvPr/>
        </p:nvSpPr>
        <p:spPr>
          <a:xfrm>
            <a:off x="573816" y="2288478"/>
            <a:ext cx="1783079" cy="4343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核糖核苷酸</a:t>
            </a:r>
            <a:endParaRPr lang="zh-CN" altLang="en-US" sz="24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169" name="图片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597" y="2837238"/>
            <a:ext cx="1426154" cy="2847062"/>
          </a:xfrm>
          <a:prstGeom prst="rect">
            <a:avLst/>
          </a:prstGeom>
        </p:spPr>
      </p:pic>
      <p:sp>
        <p:nvSpPr>
          <p:cNvPr id="1048633" name="文本框 18"/>
          <p:cNvSpPr txBox="1"/>
          <p:nvPr/>
        </p:nvSpPr>
        <p:spPr>
          <a:xfrm>
            <a:off x="2630339" y="2277795"/>
            <a:ext cx="3611880" cy="4343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核糖核苷酸连接成的长链</a:t>
            </a:r>
            <a:endParaRPr lang="zh-CN" altLang="en-US" sz="24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170" name="图片 22"/>
          <p:cNvPicPr>
            <a:picLocks noChangeAspect="1"/>
          </p:cNvPicPr>
          <p:nvPr/>
        </p:nvPicPr>
        <p:blipFill rotWithShape="1">
          <a:blip r:embed="rId3"/>
          <a:srcRect l="18358" r="28628"/>
          <a:stretch>
            <a:fillRect/>
          </a:stretch>
        </p:blipFill>
        <p:spPr>
          <a:xfrm>
            <a:off x="6505691" y="2778766"/>
            <a:ext cx="1217366" cy="1281799"/>
          </a:xfrm>
          <a:prstGeom prst="rect">
            <a:avLst/>
          </a:prstGeom>
        </p:spPr>
      </p:pic>
      <p:pic>
        <p:nvPicPr>
          <p:cNvPr id="2097171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771" y="4139613"/>
            <a:ext cx="1282304" cy="1538765"/>
          </a:xfrm>
          <a:prstGeom prst="rect">
            <a:avLst/>
          </a:prstGeom>
        </p:spPr>
      </p:pic>
      <p:sp>
        <p:nvSpPr>
          <p:cNvPr id="1048634" name="文本框 27"/>
          <p:cNvSpPr txBox="1"/>
          <p:nvPr/>
        </p:nvSpPr>
        <p:spPr>
          <a:xfrm>
            <a:off x="8067053" y="2928574"/>
            <a:ext cx="867410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100" dirty="0">
                <a:solidFill>
                  <a:srgbClr val="595959"/>
                </a:solidFill>
                <a:latin typeface="Times New Roman" panose="02020603050405020304" charset="0"/>
                <a:ea typeface="黑体" panose="02010609060101010101" charset="-122"/>
              </a:rPr>
              <a:t>tRNA</a:t>
            </a:r>
            <a:endParaRPr lang="zh-CN" altLang="en-US" sz="2100" dirty="0">
              <a:solidFill>
                <a:srgbClr val="595959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1048635" name="文本框 28"/>
          <p:cNvSpPr txBox="1"/>
          <p:nvPr/>
        </p:nvSpPr>
        <p:spPr>
          <a:xfrm>
            <a:off x="6506532" y="2299682"/>
            <a:ext cx="1530350" cy="4343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RNA</a:t>
            </a:r>
            <a:r>
              <a:rPr lang="zh-CN" altLang="en-US" sz="2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分子</a:t>
            </a:r>
            <a:endParaRPr lang="zh-CN" altLang="en-US" sz="24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636" name="文本框 29"/>
          <p:cNvSpPr txBox="1"/>
          <p:nvPr/>
        </p:nvSpPr>
        <p:spPr>
          <a:xfrm>
            <a:off x="8057171" y="4623887"/>
            <a:ext cx="1013460" cy="39624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100" dirty="0">
                <a:solidFill>
                  <a:srgbClr val="595959"/>
                </a:solidFill>
                <a:latin typeface="Times New Roman" panose="02020603050405020304" charset="0"/>
                <a:ea typeface="黑体" panose="02010609060101010101" charset="-122"/>
              </a:rPr>
              <a:t>mRNA</a:t>
            </a:r>
            <a:endParaRPr lang="zh-CN" altLang="en-US" sz="2100" dirty="0">
              <a:solidFill>
                <a:srgbClr val="595959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pic>
        <p:nvPicPr>
          <p:cNvPr id="2097172" name="图片 30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5031665" y="3777515"/>
            <a:ext cx="772441" cy="421763"/>
          </a:xfrm>
          <a:prstGeom prst="rect">
            <a:avLst/>
          </a:prstGeom>
        </p:spPr>
      </p:pic>
      <p:pic>
        <p:nvPicPr>
          <p:cNvPr id="2097173" name="图片 31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2257012" y="3776832"/>
            <a:ext cx="772441" cy="421763"/>
          </a:xfrm>
          <a:prstGeom prst="rect">
            <a:avLst/>
          </a:prstGeom>
        </p:spPr>
      </p:pic>
      <p:sp>
        <p:nvSpPr>
          <p:cNvPr id="1048637" name="文本框 1"/>
          <p:cNvSpPr txBox="1">
            <a:spLocks noChangeArrowheads="1"/>
          </p:cNvSpPr>
          <p:nvPr/>
        </p:nvSpPr>
        <p:spPr bwMode="auto">
          <a:xfrm>
            <a:off x="229155" y="1249442"/>
            <a:ext cx="6205300" cy="4343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核酸是由核苷酸连接而成的长链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2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文本框 15"/>
          <p:cNvSpPr txBox="1"/>
          <p:nvPr/>
        </p:nvSpPr>
        <p:spPr>
          <a:xfrm>
            <a:off x="1152525" y="1541780"/>
            <a:ext cx="64547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en-US" altLang="zh-CN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核酸是由核苷酸连接而成的长链，每组制作的核苷酸链是否相同呢?</a:t>
            </a:r>
            <a:endParaRPr lang="zh-CN" altLang="en-US" sz="28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48664" name="Text Box 12"/>
          <p:cNvSpPr txBox="1">
            <a:spLocks noChangeArrowheads="1"/>
          </p:cNvSpPr>
          <p:nvPr/>
        </p:nvSpPr>
        <p:spPr bwMode="auto">
          <a:xfrm>
            <a:off x="1152525" y="2961005"/>
            <a:ext cx="6947535" cy="21869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结论：</a:t>
            </a:r>
            <a:r>
              <a:rPr lang="en-US" altLang="zh-CN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DNA</a:t>
            </a:r>
            <a:r>
              <a:rPr lang="zh-CN" altLang="zh-CN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  <a:r>
              <a:rPr lang="en-US" altLang="zh-CN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种脱氧核苷酸的排列顺</a:t>
            </a:r>
            <a:endParaRPr lang="zh-CN" altLang="en-US" sz="28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序储存着生物的遗传信息，部分</a:t>
            </a:r>
            <a:endParaRPr lang="zh-CN" altLang="en-US" sz="28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病毒的遗传信息储存在RNA中。                        </a:t>
            </a:r>
            <a:endParaRPr lang="zh-CN" altLang="en-US" sz="28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28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28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2" name="文本框 7"/>
          <p:cNvSpPr txBox="1"/>
          <p:nvPr/>
        </p:nvSpPr>
        <p:spPr>
          <a:xfrm>
            <a:off x="707390" y="1178560"/>
            <a:ext cx="7858760" cy="3558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 sz="4000" b="1" dirty="0" smtClean="0">
              <a:solidFill>
                <a:srgbClr val="002060"/>
              </a:solidFill>
              <a:latin typeface="新宋体" panose="02010609030101010101" charset="-122"/>
              <a:ea typeface="新宋体" panose="02010609030101010101" charset="-122"/>
              <a:sym typeface="+mn-ea"/>
            </a:endParaRPr>
          </a:p>
          <a:p>
            <a:r>
              <a:rPr lang="zh-CN" altLang="en-US" sz="2000" b="1" dirty="0" smtClean="0">
                <a:solidFill>
                  <a:srgbClr val="002060"/>
                </a:solidFill>
                <a:latin typeface="新宋体" panose="02010609030101010101" charset="-122"/>
                <a:ea typeface="新宋体" panose="02010609030101010101" charset="-122"/>
                <a:sym typeface="+mn-ea"/>
              </a:rPr>
              <a:t> 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总结：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核酸是细胞内携带遗传信息的物质，遗传信息蕴藏在核苷酸的排列顺序中。</a:t>
            </a:r>
            <a:endParaRPr lang="zh-CN" altLang="en-US" sz="28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zh-CN" altLang="en-US" sz="28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拓展：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核酸在生物体的遗传、变异和蛋白质的生物合成中具有极其重要的作用。</a:t>
            </a:r>
            <a:endParaRPr lang="zh-CN" altLang="en-US" sz="28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dirty="0" smtClean="0">
              <a:solidFill>
                <a:srgbClr val="002060"/>
              </a:solidFill>
              <a:latin typeface="新宋体" panose="02010609030101010101" charset="-122"/>
              <a:ea typeface="新宋体" panose="02010609030101010101" charset="-122"/>
            </a:endParaRPr>
          </a:p>
          <a:p>
            <a:endParaRPr lang="zh-CN" altLang="en-US" sz="2400" dirty="0" smtClean="0">
              <a:solidFill>
                <a:srgbClr val="002060"/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</p:spTree>
  </p:cSld>
  <p:clrMapOvr>
    <a:masterClrMapping/>
  </p:clrMapOvr>
  <p:transition spd="med" advTm="2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4" name="Group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3685" y="1477010"/>
          <a:ext cx="8332470" cy="4694555"/>
        </p:xfrm>
        <a:graphic>
          <a:graphicData uri="http://schemas.openxmlformats.org/drawingml/2006/table">
            <a:tbl>
              <a:tblPr/>
              <a:tblGrid>
                <a:gridCol w="1399540"/>
                <a:gridCol w="3576955"/>
                <a:gridCol w="3355975"/>
              </a:tblGrid>
              <a:tr h="434340">
                <a:tc>
                  <a:txBody>
                    <a:bodyPr/>
                    <a:p>
                      <a:endParaRPr lang="zh-CN" altLang="en-US" sz="2400" b="1" kern="1200" dirty="0">
                        <a:solidFill>
                          <a:srgbClr val="59595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             DNA</a:t>
                      </a:r>
                      <a:endParaRPr lang="en-US" altLang="zh-CN" sz="2400" b="1" kern="1200" dirty="0">
                        <a:solidFill>
                          <a:srgbClr val="59595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RNA</a:t>
                      </a:r>
                      <a:endParaRPr lang="en-US" altLang="zh-CN" sz="2400" b="1" kern="1200" dirty="0">
                        <a:solidFill>
                          <a:srgbClr val="59595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417320">
                <a:tc>
                  <a:txBody>
                    <a:bodyPr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分布</a:t>
                      </a:r>
                      <a:endParaRPr lang="zh-CN" altLang="en-US" sz="2400" b="1" kern="1200" dirty="0">
                        <a:solidFill>
                          <a:srgbClr val="59595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真核生物的</a:t>
                      </a:r>
                      <a:r>
                        <a:rPr lang="zh-CN" altLang="en-US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细胞核</a:t>
                      </a:r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、线粒体、叶绿体、原核生物的拟核、质粒、</a:t>
                      </a:r>
                      <a:r>
                        <a:rPr lang="en-US" altLang="zh-CN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DNA</a:t>
                      </a:r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病毒</a:t>
                      </a:r>
                      <a:endParaRPr lang="zh-CN" altLang="en-US" sz="2400" b="1" kern="1200" dirty="0">
                        <a:solidFill>
                          <a:srgbClr val="59595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200000"/>
                        </a:lnSpc>
                      </a:pPr>
                      <a:r>
                        <a:rPr lang="zh-CN" altLang="en-US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  细胞质</a:t>
                      </a:r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RNA</a:t>
                      </a:r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病毒</a:t>
                      </a:r>
                      <a:endParaRPr lang="zh-CN" altLang="en-US" sz="2400" b="1" kern="1200" dirty="0">
                        <a:solidFill>
                          <a:srgbClr val="59595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739775">
                <a:tc>
                  <a:txBody>
                    <a:bodyPr/>
                    <a:p>
                      <a:pPr algn="ctr"/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基本单位</a:t>
                      </a:r>
                      <a:endParaRPr lang="zh-CN" altLang="en-US" sz="2400" b="1" kern="1200" dirty="0">
                        <a:solidFill>
                          <a:srgbClr val="59595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脱氧核苷酸</a:t>
                      </a:r>
                      <a:endParaRPr lang="zh-CN" altLang="en-US" sz="2400" b="1" kern="1200" dirty="0">
                        <a:solidFill>
                          <a:srgbClr val="59595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核糖核苷酸</a:t>
                      </a:r>
                      <a:endParaRPr lang="zh-CN" altLang="en-US" sz="2400" b="1" kern="1200" dirty="0">
                        <a:solidFill>
                          <a:srgbClr val="59595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434340">
                <a:tc>
                  <a:txBody>
                    <a:bodyPr/>
                    <a:p>
                      <a:pPr algn="ctr"/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五碳糖</a:t>
                      </a:r>
                      <a:endParaRPr lang="zh-CN" altLang="en-US" sz="2400" b="1" kern="1200" dirty="0">
                        <a:solidFill>
                          <a:srgbClr val="59595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脱氧核糖</a:t>
                      </a:r>
                      <a:endParaRPr lang="zh-CN" altLang="en-US" sz="2400" b="1" kern="1200" dirty="0">
                        <a:solidFill>
                          <a:srgbClr val="59595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核糖</a:t>
                      </a:r>
                      <a:endParaRPr lang="zh-CN" altLang="en-US" sz="2400" b="1" kern="1200" dirty="0">
                        <a:solidFill>
                          <a:srgbClr val="59595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434340">
                <a:tc>
                  <a:txBody>
                    <a:bodyPr/>
                    <a:p>
                      <a:pPr algn="ctr"/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碱基</a:t>
                      </a:r>
                      <a:endParaRPr lang="zh-CN" altLang="en-US" sz="2400" b="1" kern="1200" dirty="0">
                        <a:solidFill>
                          <a:srgbClr val="59595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A</a:t>
                      </a:r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T</a:t>
                      </a:r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G</a:t>
                      </a:r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</a:t>
                      </a:r>
                      <a:endParaRPr lang="zh-CN" altLang="en-US" sz="2400" b="1" kern="1200" dirty="0">
                        <a:solidFill>
                          <a:srgbClr val="59595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A</a:t>
                      </a:r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U</a:t>
                      </a:r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G</a:t>
                      </a:r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</a:t>
                      </a:r>
                      <a:endParaRPr lang="zh-CN" altLang="en-US" sz="2400" b="1" kern="1200" dirty="0">
                        <a:solidFill>
                          <a:srgbClr val="59595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434340">
                <a:tc>
                  <a:txBody>
                    <a:bodyPr/>
                    <a:p>
                      <a:pPr algn="ctr"/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结构</a:t>
                      </a:r>
                      <a:endParaRPr lang="zh-CN" altLang="en-US" sz="2400" b="1" kern="1200" dirty="0">
                        <a:solidFill>
                          <a:srgbClr val="59595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双链</a:t>
                      </a:r>
                      <a:endParaRPr lang="zh-CN" altLang="en-US" sz="2400" b="1" kern="1200" dirty="0">
                        <a:solidFill>
                          <a:srgbClr val="59595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单链</a:t>
                      </a:r>
                      <a:endParaRPr lang="zh-CN" altLang="en-US" sz="2400" b="1" kern="1200" dirty="0">
                        <a:solidFill>
                          <a:srgbClr val="59595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80010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功能</a:t>
                      </a:r>
                      <a:endParaRPr lang="zh-CN" altLang="en-US" sz="2400" b="1" kern="1200" dirty="0">
                        <a:solidFill>
                          <a:srgbClr val="59595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所有细胞和</a:t>
                      </a:r>
                      <a:r>
                        <a:rPr lang="en-US" altLang="zh-CN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DNA</a:t>
                      </a:r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病毒的遗传物质</a:t>
                      </a:r>
                      <a:endParaRPr lang="zh-CN" altLang="en-US" sz="2400" b="1" kern="1200" dirty="0">
                        <a:solidFill>
                          <a:srgbClr val="59595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与蛋白质合成有关；</a:t>
                      </a:r>
                      <a:r>
                        <a:rPr lang="en-US" altLang="zh-CN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RNA</a:t>
                      </a:r>
                      <a:r>
                        <a:rPr lang="zh-CN" altLang="en-US" sz="2400" b="1" kern="1200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病毒的遗传物质</a:t>
                      </a:r>
                      <a:endParaRPr lang="zh-CN" altLang="en-US" sz="2400" b="1" kern="1200" dirty="0">
                        <a:solidFill>
                          <a:srgbClr val="59595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97189" name="图片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7030" y="736002"/>
            <a:ext cx="683180" cy="683180"/>
          </a:xfrm>
          <a:prstGeom prst="rect">
            <a:avLst/>
          </a:prstGeom>
        </p:spPr>
      </p:pic>
      <p:sp>
        <p:nvSpPr>
          <p:cNvPr id="1048776" name="文本框 13"/>
          <p:cNvSpPr txBox="1"/>
          <p:nvPr/>
        </p:nvSpPr>
        <p:spPr>
          <a:xfrm>
            <a:off x="6760485" y="870515"/>
            <a:ext cx="868679" cy="4343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小结</a:t>
            </a:r>
            <a:endParaRPr lang="zh-CN" altLang="en-US" sz="24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4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4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29" name="直接连接符 1"/>
          <p:cNvCxnSpPr/>
          <p:nvPr/>
        </p:nvCxnSpPr>
        <p:spPr>
          <a:xfrm>
            <a:off x="2901914" y="308377"/>
            <a:ext cx="0" cy="40431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80" name="TextBox 2"/>
          <p:cNvSpPr txBox="1"/>
          <p:nvPr/>
        </p:nvSpPr>
        <p:spPr>
          <a:xfrm>
            <a:off x="3119718" y="312584"/>
            <a:ext cx="1370329" cy="40894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2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</a:rPr>
              <a:t>课前准备</a:t>
            </a:r>
            <a:endParaRPr lang="zh-CN" altLang="en-US" sz="22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3145730" name="直接连接符 3"/>
          <p:cNvCxnSpPr/>
          <p:nvPr/>
        </p:nvCxnSpPr>
        <p:spPr>
          <a:xfrm>
            <a:off x="4636585" y="308377"/>
            <a:ext cx="0" cy="40431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81" name="TextBox 4"/>
          <p:cNvSpPr txBox="1"/>
          <p:nvPr/>
        </p:nvSpPr>
        <p:spPr>
          <a:xfrm>
            <a:off x="4854389" y="185584"/>
            <a:ext cx="1649730" cy="7264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课堂实施之</a:t>
            </a:r>
            <a:endParaRPr lang="zh-CN" altLang="en-US" sz="2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200" b="1" dirty="0">
                <a:solidFill>
                  <a:schemeClr val="accent5"/>
                </a:solidFill>
                <a:latin typeface="微软雅黑" panose="020B0503020204020204" pitchFamily="34" charset="-122"/>
                <a:sym typeface="+mn-ea"/>
              </a:rPr>
              <a:t>知识提升</a:t>
            </a:r>
            <a:endParaRPr lang="zh-CN" altLang="en-US" sz="2200" b="1" dirty="0">
              <a:solidFill>
                <a:srgbClr val="E94744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3145731" name="直接连接符 5"/>
          <p:cNvCxnSpPr/>
          <p:nvPr/>
        </p:nvCxnSpPr>
        <p:spPr>
          <a:xfrm>
            <a:off x="6357809" y="308377"/>
            <a:ext cx="0" cy="40431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82" name="TextBox 6"/>
          <p:cNvSpPr txBox="1"/>
          <p:nvPr/>
        </p:nvSpPr>
        <p:spPr>
          <a:xfrm>
            <a:off x="6494930" y="312584"/>
            <a:ext cx="1370329" cy="40894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200" dirty="0" smtClean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</a:rPr>
              <a:t>板书设计</a:t>
            </a:r>
            <a:endParaRPr lang="zh-CN" altLang="en-US" sz="22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048783" name="文本框 7"/>
          <p:cNvSpPr txBox="1"/>
          <p:nvPr/>
        </p:nvSpPr>
        <p:spPr>
          <a:xfrm>
            <a:off x="1123315" y="1881505"/>
            <a:ext cx="3971925" cy="21869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在构成细胞的化合物中，除了DNA和RNA外，哪些物质也属于生物大分子呢</a:t>
            </a:r>
            <a:endParaRPr lang="zh-CN" altLang="en-US" sz="28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84" name="文本框 8"/>
          <p:cNvSpPr txBox="1"/>
          <p:nvPr/>
        </p:nvSpPr>
        <p:spPr>
          <a:xfrm>
            <a:off x="4005580" y="2611120"/>
            <a:ext cx="3333750" cy="29743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9900" b="1" i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宋体" panose="02010609030101010101" charset="-122"/>
                <a:ea typeface="新宋体" panose="02010609030101010101" charset="-122"/>
                <a:sym typeface="+mn-ea"/>
              </a:rPr>
              <a:t>？</a:t>
            </a:r>
            <a:endParaRPr lang="zh-CN" altLang="en-US" sz="19900" b="1" i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新宋体" panose="02010609030101010101" charset="-122"/>
              <a:ea typeface="新宋体" panose="02010609030101010101" charset="-122"/>
              <a:sym typeface="+mn-ea"/>
            </a:endParaRPr>
          </a:p>
        </p:txBody>
      </p:sp>
      <p:sp>
        <p:nvSpPr>
          <p:cNvPr id="1048785" name="文本框 9"/>
          <p:cNvSpPr txBox="1"/>
          <p:nvPr/>
        </p:nvSpPr>
        <p:spPr>
          <a:xfrm>
            <a:off x="711200" y="1125855"/>
            <a:ext cx="2722880" cy="5613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三、知识提升</a:t>
            </a:r>
            <a:endParaRPr lang="zh-CN" altLang="en-US" sz="32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med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9" name="Text Box 2"/>
          <p:cNvSpPr txBox="1">
            <a:spLocks noChangeArrowheads="1"/>
          </p:cNvSpPr>
          <p:nvPr/>
        </p:nvSpPr>
        <p:spPr bwMode="auto">
          <a:xfrm>
            <a:off x="353695" y="5077460"/>
            <a:ext cx="8409305" cy="9296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每一个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都是以若干个相连的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碳原子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构成的碳链为骨架。</a:t>
            </a:r>
            <a:endParaRPr lang="zh-CN" altLang="en-US" sz="28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190" name="图片 21" descr="8139afa3-6a1b-4cce-b3b7-283f336f8540"/>
          <p:cNvPicPr>
            <a:picLocks noChangeAspect="1"/>
          </p:cNvPicPr>
          <p:nvPr/>
        </p:nvPicPr>
        <p:blipFill>
          <a:blip r:embed="rId1"/>
          <a:srcRect t="77750" b="4361"/>
          <a:stretch>
            <a:fillRect/>
          </a:stretch>
        </p:blipFill>
        <p:spPr>
          <a:xfrm>
            <a:off x="2487930" y="4154805"/>
            <a:ext cx="6180455" cy="817880"/>
          </a:xfrm>
          <a:prstGeom prst="rect">
            <a:avLst/>
          </a:prstGeom>
        </p:spPr>
      </p:pic>
      <p:pic>
        <p:nvPicPr>
          <p:cNvPr id="2097191" name="图片 22" descr="8139afa3-6a1b-4cce-b3b7-283f336f8540"/>
          <p:cNvPicPr>
            <a:picLocks noChangeAspect="1"/>
          </p:cNvPicPr>
          <p:nvPr/>
        </p:nvPicPr>
        <p:blipFill>
          <a:blip r:embed="rId1"/>
          <a:srcRect l="3258" t="18278" r="3758" b="61792"/>
          <a:stretch>
            <a:fillRect/>
          </a:stretch>
        </p:blipFill>
        <p:spPr>
          <a:xfrm>
            <a:off x="2487930" y="1965960"/>
            <a:ext cx="6181090" cy="911225"/>
          </a:xfrm>
          <a:prstGeom prst="rect">
            <a:avLst/>
          </a:prstGeom>
        </p:spPr>
      </p:pic>
      <p:pic>
        <p:nvPicPr>
          <p:cNvPr id="2097192" name="图片 23" descr="8139afa3-6a1b-4cce-b3b7-283f336f8540"/>
          <p:cNvPicPr>
            <a:picLocks noChangeAspect="1"/>
          </p:cNvPicPr>
          <p:nvPr/>
        </p:nvPicPr>
        <p:blipFill>
          <a:blip r:embed="rId1"/>
          <a:srcRect l="3594" t="48458" r="1469" b="31333"/>
          <a:stretch>
            <a:fillRect/>
          </a:stretch>
        </p:blipFill>
        <p:spPr>
          <a:xfrm>
            <a:off x="2519045" y="3037840"/>
            <a:ext cx="6149340" cy="923925"/>
          </a:xfrm>
          <a:prstGeom prst="rect">
            <a:avLst/>
          </a:prstGeom>
        </p:spPr>
      </p:pic>
      <p:pic>
        <p:nvPicPr>
          <p:cNvPr id="2097193" name="图片 24"/>
          <p:cNvPicPr>
            <a:picLocks noChangeAspect="1"/>
          </p:cNvPicPr>
          <p:nvPr/>
        </p:nvPicPr>
        <p:blipFill>
          <a:blip r:embed="rId2"/>
          <a:srcRect l="76866" t="19321" r="13087" b="60761"/>
          <a:stretch>
            <a:fillRect/>
          </a:stretch>
        </p:blipFill>
        <p:spPr>
          <a:xfrm>
            <a:off x="838200" y="1830705"/>
            <a:ext cx="753745" cy="730885"/>
          </a:xfrm>
          <a:prstGeom prst="hexagon">
            <a:avLst/>
          </a:prstGeom>
        </p:spPr>
      </p:pic>
      <p:pic>
        <p:nvPicPr>
          <p:cNvPr id="2097194" name="图片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95" y="2827020"/>
            <a:ext cx="1722755" cy="1134745"/>
          </a:xfrm>
          <a:prstGeom prst="rect">
            <a:avLst/>
          </a:prstGeom>
        </p:spPr>
      </p:pic>
      <p:pic>
        <p:nvPicPr>
          <p:cNvPr id="2097195" name="图片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95" y="3961765"/>
            <a:ext cx="2002790" cy="1010920"/>
          </a:xfrm>
          <a:prstGeom prst="rect">
            <a:avLst/>
          </a:prstGeom>
        </p:spPr>
      </p:pic>
      <p:pic>
        <p:nvPicPr>
          <p:cNvPr id="2097196" name="图片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1790" y="1268730"/>
            <a:ext cx="2895600" cy="561975"/>
          </a:xfrm>
          <a:prstGeom prst="rect">
            <a:avLst/>
          </a:prstGeom>
        </p:spPr>
      </p:pic>
      <p:sp>
        <p:nvSpPr>
          <p:cNvPr id="1048790" name="文本框 9"/>
          <p:cNvSpPr txBox="1"/>
          <p:nvPr/>
        </p:nvSpPr>
        <p:spPr>
          <a:xfrm>
            <a:off x="758825" y="1431925"/>
            <a:ext cx="226314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sz="2000" baseline="-25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en-US" altLang="zh-CN" sz="2000" baseline="-25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aseline="-25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2000" baseline="-25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en-US" altLang="zh-CN" sz="2000" baseline="-25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91" name="文本框 2"/>
          <p:cNvSpPr txBox="1"/>
          <p:nvPr/>
        </p:nvSpPr>
        <p:spPr>
          <a:xfrm>
            <a:off x="353695" y="6030595"/>
            <a:ext cx="69456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碳是生命的核心元素，没有碳就没有生命。</a:t>
            </a:r>
            <a:endParaRPr lang="zh-CN" altLang="en-US" sz="28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8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8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8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9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9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4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4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89" grpId="0"/>
      <p:bldP spid="1048790" grpId="0"/>
      <p:bldP spid="1048791" grpId="0"/>
      <p:bldP spid="104879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5" name="Text Box 5"/>
          <p:cNvSpPr txBox="1">
            <a:spLocks noChangeArrowheads="1"/>
          </p:cNvSpPr>
          <p:nvPr/>
        </p:nvSpPr>
        <p:spPr bwMode="auto">
          <a:xfrm>
            <a:off x="3262630" y="1644650"/>
            <a:ext cx="382905" cy="4140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1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</a:rPr>
              <a:t>A</a:t>
            </a:r>
            <a:endParaRPr lang="en-US" altLang="zh-CN" sz="2100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1048796" name="Text Box 3"/>
          <p:cNvSpPr txBox="1">
            <a:spLocks noChangeArrowheads="1"/>
          </p:cNvSpPr>
          <p:nvPr/>
        </p:nvSpPr>
        <p:spPr bwMode="auto">
          <a:xfrm>
            <a:off x="499629" y="2546276"/>
            <a:ext cx="7046119" cy="7772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人神经细胞中的核酸，含有的碱基种类是（       ）</a:t>
            </a:r>
            <a:endParaRPr lang="en-US" altLang="zh-CN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>
              <a:lnSpc>
                <a:spcPct val="130000"/>
              </a:lnSpc>
              <a:buAutoNum type="alphaUcPeriod"/>
            </a:pP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种             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B. 4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种                 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C.  5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种                      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D. 8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种</a:t>
            </a:r>
            <a:endParaRPr lang="en-US" altLang="zh-CN" sz="165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97" name="Text Box 7"/>
          <p:cNvSpPr txBox="1">
            <a:spLocks noChangeArrowheads="1"/>
          </p:cNvSpPr>
          <p:nvPr/>
        </p:nvSpPr>
        <p:spPr bwMode="auto">
          <a:xfrm>
            <a:off x="5133065" y="2605331"/>
            <a:ext cx="422910" cy="3962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100" dirty="0">
                <a:solidFill>
                  <a:srgbClr val="C00000"/>
                </a:solidFill>
                <a:latin typeface="+mj-lt"/>
                <a:ea typeface="黑体" panose="02010609060101010101" charset="-122"/>
              </a:rPr>
              <a:t>C</a:t>
            </a:r>
            <a:endParaRPr lang="en-US" altLang="zh-CN" sz="2100" dirty="0">
              <a:solidFill>
                <a:srgbClr val="C00000"/>
              </a:solidFill>
              <a:latin typeface="+mj-lt"/>
              <a:ea typeface="黑体" panose="02010609060101010101" charset="-122"/>
            </a:endParaRPr>
          </a:p>
        </p:txBody>
      </p:sp>
      <p:sp>
        <p:nvSpPr>
          <p:cNvPr id="1048798" name="Text Box 3"/>
          <p:cNvSpPr txBox="1">
            <a:spLocks noChangeArrowheads="1"/>
          </p:cNvSpPr>
          <p:nvPr/>
        </p:nvSpPr>
        <p:spPr bwMode="auto">
          <a:xfrm>
            <a:off x="499550" y="1543103"/>
            <a:ext cx="8015800" cy="8788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．组成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RNA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的五碳糖是（      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  <a:b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．核糖             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．葡萄糖           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．脱氧核糖             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．麦芽糖</a:t>
            </a:r>
            <a:endParaRPr lang="en-US" altLang="zh-CN" sz="165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99" name="文本框 12"/>
          <p:cNvSpPr txBox="1"/>
          <p:nvPr/>
        </p:nvSpPr>
        <p:spPr>
          <a:xfrm>
            <a:off x="657860" y="1061085"/>
            <a:ext cx="2722879" cy="5613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四、知识迁移</a:t>
            </a:r>
            <a:endParaRPr lang="zh-CN" altLang="en-US" sz="32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48800" name="Text Box 3"/>
          <p:cNvSpPr txBox="1">
            <a:spLocks noChangeArrowheads="1"/>
          </p:cNvSpPr>
          <p:nvPr/>
        </p:nvSpPr>
        <p:spPr bwMode="auto">
          <a:xfrm>
            <a:off x="499983" y="3267335"/>
            <a:ext cx="7568327" cy="28473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 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由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分子磷酸、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分子碱基和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分子化合物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构成了化合物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，如图所</a:t>
            </a:r>
            <a:endParaRPr lang="en-US" altLang="zh-CN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示，则叙述正确的是（       ）</a:t>
            </a:r>
            <a:endParaRPr lang="en-US" altLang="zh-CN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A. 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为腺嘌呤，则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肯定为腺嘌呤脱氧核苷酸</a:t>
            </a:r>
            <a:endParaRPr lang="zh-CN" altLang="en-US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B. 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为核糖，则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DNA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的基本组成单位</a:t>
            </a:r>
            <a:endParaRPr lang="zh-CN" altLang="en-US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C. 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为尿嘧啶，则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DNA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中肯定不含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这种化合物</a:t>
            </a:r>
            <a:endParaRPr lang="zh-CN" altLang="en-US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D. 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若由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构成的核酸主要存在于细胞质中，则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为脱氧核糖</a:t>
            </a:r>
            <a:endParaRPr lang="zh-CN" altLang="en-US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097197" name="Picture 10"/>
          <p:cNvPicPr>
            <a:picLocks noChangeAspect="1" noChangeArrowheads="1"/>
          </p:cNvPicPr>
          <p:nvPr/>
        </p:nvPicPr>
        <p:blipFill>
          <a:blip r:embed="rId1" r:link="rId2" cstate="print"/>
          <a:srcRect/>
          <a:stretch>
            <a:fillRect/>
          </a:stretch>
        </p:blipFill>
        <p:spPr bwMode="auto">
          <a:xfrm>
            <a:off x="5748655" y="4029710"/>
            <a:ext cx="2371725" cy="128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801" name="Text Box 7"/>
          <p:cNvSpPr txBox="1">
            <a:spLocks noChangeArrowheads="1"/>
          </p:cNvSpPr>
          <p:nvPr/>
        </p:nvSpPr>
        <p:spPr bwMode="auto">
          <a:xfrm>
            <a:off x="2903855" y="3740150"/>
            <a:ext cx="266065" cy="7010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100" dirty="0">
                <a:solidFill>
                  <a:srgbClr val="C00000"/>
                </a:solidFill>
                <a:latin typeface="+mj-lt"/>
                <a:ea typeface="黑体" panose="02010609060101010101" charset="-122"/>
              </a:rPr>
              <a:t>C</a:t>
            </a:r>
            <a:endParaRPr lang="en-US" altLang="zh-CN" sz="2100" dirty="0">
              <a:solidFill>
                <a:srgbClr val="C00000"/>
              </a:solidFill>
              <a:latin typeface="+mj-lt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8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8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96" grpId="0"/>
      <p:bldP spid="1048798" grpId="0"/>
      <p:bldP spid="1048795" grpId="0"/>
      <p:bldP spid="1048795" grpId="1"/>
      <p:bldP spid="1048797" grpId="0"/>
      <p:bldP spid="1048797" grpId="1"/>
      <p:bldP spid="1048801" grpId="0"/>
      <p:bldP spid="104880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Picture 6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277745" y="3056255"/>
            <a:ext cx="2004695" cy="2397125"/>
          </a:xfrm>
          <a:prstGeom prst="rect">
            <a:avLst/>
          </a:prstGeom>
          <a:noFill/>
        </p:spPr>
      </p:pic>
      <p:sp>
        <p:nvSpPr>
          <p:cNvPr id="1048713" name="文本框 9"/>
          <p:cNvSpPr txBox="1"/>
          <p:nvPr/>
        </p:nvSpPr>
        <p:spPr>
          <a:xfrm>
            <a:off x="346075" y="2273300"/>
            <a:ext cx="3776345" cy="2669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 kern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为什么通过DNA比对能够确定亲子关系？</a:t>
            </a:r>
            <a:endParaRPr lang="zh-CN" altLang="zh-CN" sz="2800" kern="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zh-CN" sz="2800" kern="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zh-CN" sz="2800" kern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与它的化学组成有关吗？</a:t>
            </a:r>
            <a:endParaRPr lang="zh-CN" altLang="zh-CN" sz="2800" kern="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zh-CN" sz="2800" kern="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zh-CN" sz="2800" kern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与它的结构有关吗</a:t>
            </a:r>
            <a:r>
              <a:rPr lang="zh-CN" altLang="zh-CN" sz="3200" kern="0" dirty="0" smtClean="0">
                <a:solidFill>
                  <a:srgbClr val="002060"/>
                </a:solidFill>
                <a:ea typeface="宋体" panose="02010600030101010101" pitchFamily="2" charset="-122"/>
              </a:rPr>
              <a:t>？</a:t>
            </a:r>
            <a:endParaRPr lang="zh-CN" altLang="zh-CN" sz="3200" kern="0" dirty="0" smtClean="0">
              <a:solidFill>
                <a:srgbClr val="002060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1048714" name="TextBox 12"/>
          <p:cNvSpPr txBox="1"/>
          <p:nvPr/>
        </p:nvSpPr>
        <p:spPr>
          <a:xfrm>
            <a:off x="346119" y="1099985"/>
            <a:ext cx="3936488" cy="507829"/>
          </a:xfrm>
          <a:prstGeom prst="rect">
            <a:avLst/>
          </a:prstGeom>
          <a:noFill/>
        </p:spPr>
        <p:txBody>
          <a:bodyPr wrap="square" lIns="76198" tIns="38099" rIns="76198" bIns="38099" rtlCol="0">
            <a:spAutoFit/>
          </a:bodyPr>
          <a:p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一、创设情境  引入新课  </a:t>
            </a:r>
            <a:endParaRPr lang="en-US" altLang="en-US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15" name="文本框 8"/>
          <p:cNvSpPr txBox="1"/>
          <p:nvPr/>
        </p:nvSpPr>
        <p:spPr>
          <a:xfrm>
            <a:off x="625475" y="1748790"/>
            <a:ext cx="3217545" cy="4358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kern="0" dirty="0" smtClean="0">
                <a:solidFill>
                  <a:srgbClr val="002060"/>
                </a:solidFill>
                <a:ea typeface="宋体" panose="02010600030101010101" pitchFamily="2" charset="-122"/>
              </a:rPr>
              <a:t>     </a:t>
            </a:r>
            <a:r>
              <a:rPr lang="zh-CN" altLang="en-US" sz="2400" b="1" kern="0" dirty="0" smtClean="0">
                <a:solidFill>
                  <a:srgbClr val="002060"/>
                </a:solidFill>
                <a:ea typeface="宋体" panose="02010600030101010101" pitchFamily="2" charset="-122"/>
              </a:rPr>
              <a:t>电影《失孤</a:t>
            </a:r>
            <a:r>
              <a:rPr lang="zh-CN" altLang="en-US" sz="2400" b="1" kern="0" dirty="0" smtClean="0">
                <a:solidFill>
                  <a:srgbClr val="002060"/>
                </a:solidFill>
                <a:ea typeface="宋体" panose="02010600030101010101" pitchFamily="2" charset="-122"/>
              </a:rPr>
              <a:t>》原型：</a:t>
            </a:r>
            <a:r>
              <a:rPr lang="en-US" altLang="zh-CN" sz="2400" b="1" kern="0" dirty="0" smtClean="0">
                <a:solidFill>
                  <a:srgbClr val="002060"/>
                </a:solidFill>
                <a:ea typeface="宋体" panose="02010600030101010101" pitchFamily="2" charset="-122"/>
              </a:rPr>
              <a:t>   </a:t>
            </a:r>
            <a:r>
              <a:rPr lang="zh-CN" altLang="zh-CN" sz="2400" b="1" kern="0" dirty="0" smtClean="0">
                <a:solidFill>
                  <a:srgbClr val="002060"/>
                </a:solidFill>
                <a:ea typeface="宋体" panose="02010600030101010101" pitchFamily="2" charset="-122"/>
              </a:rPr>
              <a:t>1997年，郭刚堂时年两岁半的幼子郭新振被拐。这些年，他骑着摩托车，跨越数十万公里寻子。</a:t>
            </a:r>
            <a:endParaRPr lang="zh-CN" altLang="zh-CN" sz="2400" b="1" kern="0" dirty="0" smtClean="0">
              <a:solidFill>
                <a:srgbClr val="002060"/>
              </a:solidFill>
              <a:ea typeface="宋体" panose="02010600030101010101" pitchFamily="2" charset="-122"/>
            </a:endParaRPr>
          </a:p>
          <a:p>
            <a:r>
              <a:rPr lang="zh-CN" altLang="zh-CN" sz="2400" b="1" kern="0" dirty="0" smtClean="0">
                <a:solidFill>
                  <a:srgbClr val="002060"/>
                </a:solidFill>
                <a:ea typeface="宋体" panose="02010600030101010101" pitchFamily="2" charset="-122"/>
              </a:rPr>
              <a:t>        今年6月，公安机关通过DNA比对，成功找到郭新振。7月11日，郭刚堂夫妇与儿子 见面，一家人紧紧拥抱，泪流不止... </a:t>
            </a:r>
            <a:endParaRPr lang="zh-CN" altLang="zh-CN" sz="2400" b="1" kern="0" dirty="0" smtClean="0">
              <a:solidFill>
                <a:srgbClr val="002060"/>
              </a:solidFill>
              <a:ea typeface="宋体" panose="02010600030101010101" pitchFamily="2" charset="-122"/>
            </a:endParaRPr>
          </a:p>
        </p:txBody>
      </p:sp>
      <p:pic>
        <p:nvPicPr>
          <p:cNvPr id="2097181" name="media2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1820" y="903768"/>
            <a:ext cx="4210162" cy="5667153"/>
          </a:xfrm>
          <a:prstGeom prst="rect">
            <a:avLst/>
          </a:prstGeom>
        </p:spPr>
      </p:pic>
    </p:spTree>
  </p:cSld>
  <p:clrMapOvr>
    <a:masterClrMapping/>
  </p:clrMapOvr>
  <p:transition spd="med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8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8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9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9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97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097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1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097181"/>
                </p:tgtEl>
              </p:cMediaNode>
            </p:video>
          </p:childTnLst>
        </p:cTn>
      </p:par>
    </p:tnLst>
    <p:bldLst>
      <p:bldP spid="1048715" grpId="0"/>
      <p:bldP spid="1048713" grpId="0"/>
      <p:bldP spid="1048713" grpId="1"/>
      <p:bldP spid="10487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2" name="直接连接符 1"/>
          <p:cNvCxnSpPr/>
          <p:nvPr/>
        </p:nvCxnSpPr>
        <p:spPr>
          <a:xfrm>
            <a:off x="2901914" y="308377"/>
            <a:ext cx="0" cy="40431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98" name="内容占位符 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1600" y="1795145"/>
            <a:ext cx="8542020" cy="4658995"/>
          </a:xfrm>
          <a:prstGeom prst="rect">
            <a:avLst/>
          </a:prstGeom>
        </p:spPr>
      </p:pic>
      <p:sp>
        <p:nvSpPr>
          <p:cNvPr id="1048805" name="文本框 12"/>
          <p:cNvSpPr txBox="1"/>
          <p:nvPr/>
        </p:nvSpPr>
        <p:spPr>
          <a:xfrm>
            <a:off x="631190" y="1132205"/>
            <a:ext cx="2722879" cy="5613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五、知识评价</a:t>
            </a:r>
            <a:endParaRPr lang="zh-CN" altLang="en-US" sz="32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med" advTm="2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42" name="直接连接符 1"/>
          <p:cNvCxnSpPr/>
          <p:nvPr/>
        </p:nvCxnSpPr>
        <p:spPr>
          <a:xfrm>
            <a:off x="2901914" y="308377"/>
            <a:ext cx="0" cy="40431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972" name="文本框 12"/>
          <p:cNvSpPr txBox="1"/>
          <p:nvPr/>
        </p:nvSpPr>
        <p:spPr>
          <a:xfrm>
            <a:off x="631190" y="1132205"/>
            <a:ext cx="2722880" cy="5613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六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布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置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作业</a:t>
            </a:r>
            <a:endParaRPr lang="zh-CN" altLang="en-US" sz="32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48979" name="文本框 1048978"/>
          <p:cNvSpPr txBox="1"/>
          <p:nvPr/>
        </p:nvSpPr>
        <p:spPr>
          <a:xfrm>
            <a:off x="1354069" y="2456097"/>
            <a:ext cx="4000000" cy="510540"/>
          </a:xfrm>
          <a:prstGeom prst="rect">
            <a:avLst/>
          </a:prstGeom>
        </p:spPr>
        <p:txBody>
          <a:bodyPr wrap="square" rtlCol="0">
            <a:spAutoFit/>
          </a:bodyPr>
          <a:p>
            <a:r>
              <a:rPr lang="zh-CN" sz="2800">
                <a:solidFill>
                  <a:srgbClr val="000000"/>
                </a:solidFill>
              </a:rPr>
              <a:t>完</a:t>
            </a:r>
            <a:r>
              <a:rPr lang="zh-CN" sz="2800">
                <a:solidFill>
                  <a:srgbClr val="000000"/>
                </a:solidFill>
              </a:rPr>
              <a:t>成</a:t>
            </a:r>
            <a:r>
              <a:rPr lang="zh-CN" sz="2800">
                <a:solidFill>
                  <a:srgbClr val="000000"/>
                </a:solidFill>
              </a:rPr>
              <a:t>本</a:t>
            </a:r>
            <a:r>
              <a:rPr lang="zh-CN" sz="2800">
                <a:solidFill>
                  <a:srgbClr val="000000"/>
                </a:solidFill>
              </a:rPr>
              <a:t>节</a:t>
            </a:r>
            <a:r>
              <a:rPr lang="zh-CN" sz="2800">
                <a:solidFill>
                  <a:srgbClr val="000000"/>
                </a:solidFill>
              </a:rPr>
              <a:t>同</a:t>
            </a:r>
            <a:r>
              <a:rPr lang="zh-CN" sz="2800">
                <a:solidFill>
                  <a:srgbClr val="000000"/>
                </a:solidFill>
              </a:rPr>
              <a:t>步</a:t>
            </a:r>
            <a:r>
              <a:rPr lang="zh-CN" sz="2800">
                <a:solidFill>
                  <a:srgbClr val="000000"/>
                </a:solidFill>
              </a:rPr>
              <a:t>作</a:t>
            </a:r>
            <a:r>
              <a:rPr lang="zh-CN" sz="2800">
                <a:solidFill>
                  <a:srgbClr val="000000"/>
                </a:solidFill>
              </a:rPr>
              <a:t>业</a:t>
            </a:r>
            <a:endParaRPr lang="en-US" sz="2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Tm="2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组合 43"/>
          <p:cNvGrpSpPr/>
          <p:nvPr/>
        </p:nvGrpSpPr>
        <p:grpSpPr>
          <a:xfrm>
            <a:off x="2566266" y="1035453"/>
            <a:ext cx="3741377" cy="37413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8809" name="同心圆 4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810" name="椭圆 4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48811" name="TextBox 67"/>
          <p:cNvSpPr txBox="1"/>
          <p:nvPr/>
        </p:nvSpPr>
        <p:spPr>
          <a:xfrm>
            <a:off x="2834986" y="2987133"/>
            <a:ext cx="309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 sz="4000" b="1" dirty="0">
              <a:solidFill>
                <a:srgbClr val="00206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方正姚体" pitchFamily="2" charset="-122"/>
              <a:ea typeface="方正姚体" pitchFamily="2" charset="-122"/>
            </a:endParaRPr>
          </a:p>
        </p:txBody>
      </p:sp>
      <p:cxnSp>
        <p:nvCxnSpPr>
          <p:cNvPr id="3145733" name="直接连接符 68"/>
          <p:cNvCxnSpPr/>
          <p:nvPr/>
        </p:nvCxnSpPr>
        <p:spPr>
          <a:xfrm>
            <a:off x="2929474" y="2945568"/>
            <a:ext cx="3042416" cy="0"/>
          </a:xfrm>
          <a:prstGeom prst="line">
            <a:avLst/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048812" name="TextBox 69"/>
          <p:cNvSpPr txBox="1"/>
          <p:nvPr/>
        </p:nvSpPr>
        <p:spPr>
          <a:xfrm>
            <a:off x="3151433" y="1885089"/>
            <a:ext cx="2773680" cy="8026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800" b="1" dirty="0">
                <a:solidFill>
                  <a:schemeClr val="accent3"/>
                </a:solidFill>
                <a:latin typeface="+mn-ea"/>
              </a:rPr>
              <a:t>谢谢聆听</a:t>
            </a:r>
            <a:endParaRPr lang="zh-CN" altLang="en-US" sz="4800" b="1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048813" name="椭圆 91"/>
          <p:cNvSpPr/>
          <p:nvPr/>
        </p:nvSpPr>
        <p:spPr>
          <a:xfrm rot="10498052">
            <a:off x="1565258" y="4789793"/>
            <a:ext cx="563789" cy="563789"/>
          </a:xfrm>
          <a:prstGeom prst="ellipse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14" name="椭圆 94"/>
          <p:cNvSpPr/>
          <p:nvPr/>
        </p:nvSpPr>
        <p:spPr>
          <a:xfrm rot="10498052">
            <a:off x="2318615" y="5446285"/>
            <a:ext cx="228599" cy="228599"/>
          </a:xfrm>
          <a:prstGeom prst="ellipse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4" name="组合 95"/>
          <p:cNvGrpSpPr/>
          <p:nvPr/>
        </p:nvGrpSpPr>
        <p:grpSpPr>
          <a:xfrm>
            <a:off x="2134226" y="4225782"/>
            <a:ext cx="845906" cy="84590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8815" name="同心圆 9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816" name="椭圆 9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5" name="组合 98"/>
          <p:cNvGrpSpPr/>
          <p:nvPr/>
        </p:nvGrpSpPr>
        <p:grpSpPr>
          <a:xfrm>
            <a:off x="990789" y="4320639"/>
            <a:ext cx="310515" cy="31051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8817" name="同心圆 9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818" name="椭圆 10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6" name="组合 101"/>
          <p:cNvGrpSpPr/>
          <p:nvPr/>
        </p:nvGrpSpPr>
        <p:grpSpPr>
          <a:xfrm>
            <a:off x="2843749" y="5150987"/>
            <a:ext cx="310515" cy="31051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8819" name="同心圆 10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820" name="椭圆 10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48821" name="椭圆 104"/>
          <p:cNvSpPr/>
          <p:nvPr/>
        </p:nvSpPr>
        <p:spPr>
          <a:xfrm rot="10498052">
            <a:off x="1830878" y="4082454"/>
            <a:ext cx="228599" cy="228599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7" name="组合 105"/>
          <p:cNvGrpSpPr/>
          <p:nvPr/>
        </p:nvGrpSpPr>
        <p:grpSpPr>
          <a:xfrm>
            <a:off x="1168880" y="5339903"/>
            <a:ext cx="441364" cy="44136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8822" name="同心圆 10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823" name="椭圆 10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48824" name="椭圆 108"/>
          <p:cNvSpPr/>
          <p:nvPr/>
        </p:nvSpPr>
        <p:spPr>
          <a:xfrm rot="10498052">
            <a:off x="809912" y="4958250"/>
            <a:ext cx="303658" cy="303658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8" name="组合 109"/>
          <p:cNvGrpSpPr/>
          <p:nvPr/>
        </p:nvGrpSpPr>
        <p:grpSpPr>
          <a:xfrm>
            <a:off x="3383008" y="4934093"/>
            <a:ext cx="310515" cy="31051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8825" name="同心圆 11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826" name="椭圆 11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48827" name="椭圆 112"/>
          <p:cNvSpPr/>
          <p:nvPr/>
        </p:nvSpPr>
        <p:spPr>
          <a:xfrm rot="10498052">
            <a:off x="3573973" y="5532145"/>
            <a:ext cx="192350" cy="192350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28" name="椭圆 113"/>
          <p:cNvSpPr/>
          <p:nvPr/>
        </p:nvSpPr>
        <p:spPr>
          <a:xfrm rot="10498052">
            <a:off x="364029" y="5605256"/>
            <a:ext cx="228599" cy="228599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1F497D"/>
            </a:solidFill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29" name="椭圆 114"/>
          <p:cNvSpPr/>
          <p:nvPr/>
        </p:nvSpPr>
        <p:spPr>
          <a:xfrm rot="10498052">
            <a:off x="6480158" y="4819827"/>
            <a:ext cx="563789" cy="563789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30" name="椭圆 115"/>
          <p:cNvSpPr/>
          <p:nvPr/>
        </p:nvSpPr>
        <p:spPr>
          <a:xfrm rot="10498052">
            <a:off x="7233515" y="5476319"/>
            <a:ext cx="228599" cy="228599"/>
          </a:xfrm>
          <a:prstGeom prst="ellipse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9" name="组合 116"/>
          <p:cNvGrpSpPr/>
          <p:nvPr/>
        </p:nvGrpSpPr>
        <p:grpSpPr>
          <a:xfrm>
            <a:off x="7049126" y="4255816"/>
            <a:ext cx="845906" cy="84590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8831" name="同心圆 1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832" name="椭圆 11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0" name="组合 119"/>
          <p:cNvGrpSpPr/>
          <p:nvPr/>
        </p:nvGrpSpPr>
        <p:grpSpPr>
          <a:xfrm>
            <a:off x="5905689" y="4350673"/>
            <a:ext cx="310515" cy="31051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8833" name="同心圆 1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834" name="椭圆 12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1" name="组合 122"/>
          <p:cNvGrpSpPr/>
          <p:nvPr/>
        </p:nvGrpSpPr>
        <p:grpSpPr>
          <a:xfrm>
            <a:off x="7758649" y="5181021"/>
            <a:ext cx="310515" cy="31051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8835" name="同心圆 12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836" name="椭圆 12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48837" name="椭圆 125"/>
          <p:cNvSpPr/>
          <p:nvPr/>
        </p:nvSpPr>
        <p:spPr>
          <a:xfrm rot="10498052">
            <a:off x="6745778" y="4112488"/>
            <a:ext cx="228599" cy="228599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2" name="组合 126"/>
          <p:cNvGrpSpPr/>
          <p:nvPr/>
        </p:nvGrpSpPr>
        <p:grpSpPr>
          <a:xfrm>
            <a:off x="6083780" y="5369937"/>
            <a:ext cx="441364" cy="44136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8838" name="同心圆 12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839" name="椭圆 12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48840" name="椭圆 129"/>
          <p:cNvSpPr/>
          <p:nvPr/>
        </p:nvSpPr>
        <p:spPr>
          <a:xfrm rot="10498052">
            <a:off x="5724812" y="4988284"/>
            <a:ext cx="303658" cy="303658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3" name="组合 130"/>
          <p:cNvGrpSpPr/>
          <p:nvPr/>
        </p:nvGrpSpPr>
        <p:grpSpPr>
          <a:xfrm>
            <a:off x="8297908" y="4964127"/>
            <a:ext cx="310515" cy="31051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8841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842" name="椭圆 13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48843" name="椭圆 133"/>
          <p:cNvSpPr/>
          <p:nvPr/>
        </p:nvSpPr>
        <p:spPr>
          <a:xfrm rot="10498052">
            <a:off x="8488873" y="5562179"/>
            <a:ext cx="192350" cy="192350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1F497D"/>
            </a:solidFill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44" name="椭圆 134"/>
          <p:cNvSpPr/>
          <p:nvPr/>
        </p:nvSpPr>
        <p:spPr>
          <a:xfrm rot="10498052">
            <a:off x="5278929" y="5635290"/>
            <a:ext cx="228599" cy="228599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45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48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11" grpId="0"/>
      <p:bldP spid="10488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图片 20"/>
          <p:cNvPicPr/>
          <p:nvPr/>
        </p:nvPicPr>
        <p:blipFill rotWithShape="1">
          <a:blip r:embed="rId1" cstate="print"/>
          <a:srcRect l="28280"/>
          <a:stretch>
            <a:fillRect/>
          </a:stretch>
        </p:blipFill>
        <p:spPr>
          <a:xfrm>
            <a:off x="810405" y="1999775"/>
            <a:ext cx="1996680" cy="1566000"/>
          </a:xfrm>
          <a:prstGeom prst="roundRect">
            <a:avLst/>
          </a:prstGeom>
        </p:spPr>
      </p:pic>
      <p:pic>
        <p:nvPicPr>
          <p:cNvPr id="2097183" name="图片 23"/>
          <p:cNvPicPr>
            <a:picLocks noChangeAspect="1"/>
          </p:cNvPicPr>
          <p:nvPr/>
        </p:nvPicPr>
        <p:blipFill rotWithShape="1">
          <a:blip r:embed="rId2" cstate="print"/>
          <a:srcRect l="24301"/>
          <a:stretch>
            <a:fillRect/>
          </a:stretch>
        </p:blipFill>
        <p:spPr>
          <a:xfrm>
            <a:off x="2901949" y="1999775"/>
            <a:ext cx="2107475" cy="1566000"/>
          </a:xfrm>
          <a:prstGeom prst="roundRect">
            <a:avLst/>
          </a:prstGeom>
        </p:spPr>
      </p:pic>
      <p:pic>
        <p:nvPicPr>
          <p:cNvPr id="2097184" name="图片 24"/>
          <p:cNvPicPr>
            <a:picLocks noChangeAspect="1"/>
          </p:cNvPicPr>
          <p:nvPr/>
        </p:nvPicPr>
        <p:blipFill rotWithShape="1">
          <a:blip r:embed="rId3" cstate="print"/>
          <a:srcRect l="24301"/>
          <a:stretch>
            <a:fillRect/>
          </a:stretch>
        </p:blipFill>
        <p:spPr>
          <a:xfrm>
            <a:off x="5189379" y="1999775"/>
            <a:ext cx="2107475" cy="1566000"/>
          </a:xfrm>
          <a:prstGeom prst="roundRect">
            <a:avLst/>
          </a:prstGeom>
        </p:spPr>
      </p:pic>
      <p:pic>
        <p:nvPicPr>
          <p:cNvPr id="2097185" name="图片 27"/>
          <p:cNvPicPr/>
          <p:nvPr/>
        </p:nvPicPr>
        <p:blipFill rotWithShape="1">
          <a:blip r:embed="rId4" cstate="print"/>
          <a:srcRect r="24218" b="9318"/>
          <a:stretch>
            <a:fillRect/>
          </a:stretch>
        </p:blipFill>
        <p:spPr>
          <a:xfrm>
            <a:off x="2924809" y="3672088"/>
            <a:ext cx="2084615" cy="1461887"/>
          </a:xfrm>
          <a:prstGeom prst="roundRect">
            <a:avLst/>
          </a:prstGeom>
        </p:spPr>
      </p:pic>
      <p:pic>
        <p:nvPicPr>
          <p:cNvPr id="2097186" name="图片 28"/>
          <p:cNvPicPr/>
          <p:nvPr/>
        </p:nvPicPr>
        <p:blipFill rotWithShape="1">
          <a:blip r:embed="rId5" cstate="print"/>
          <a:srcRect l="29192" t="6648" r="5133"/>
          <a:stretch>
            <a:fillRect/>
          </a:stretch>
        </p:blipFill>
        <p:spPr>
          <a:xfrm>
            <a:off x="5189379" y="3661900"/>
            <a:ext cx="2107475" cy="1472075"/>
          </a:xfrm>
          <a:prstGeom prst="roundRect">
            <a:avLst/>
          </a:prstGeom>
        </p:spPr>
      </p:pic>
      <p:pic>
        <p:nvPicPr>
          <p:cNvPr id="2097187" name="图片 2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9150" y="3711213"/>
            <a:ext cx="1973032" cy="1422762"/>
          </a:xfrm>
          <a:prstGeom prst="roundRect">
            <a:avLst/>
          </a:prstGeom>
        </p:spPr>
      </p:pic>
      <p:sp>
        <p:nvSpPr>
          <p:cNvPr id="1048719" name="文本框 30"/>
          <p:cNvSpPr txBox="1"/>
          <p:nvPr/>
        </p:nvSpPr>
        <p:spPr>
          <a:xfrm>
            <a:off x="949960" y="5266690"/>
            <a:ext cx="5220970" cy="77724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核酸是什么物质？核酸就是DNA吗？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20" name="文本框 1"/>
          <p:cNvSpPr txBox="1">
            <a:spLocks noChangeArrowheads="1"/>
          </p:cNvSpPr>
          <p:nvPr/>
        </p:nvSpPr>
        <p:spPr bwMode="auto">
          <a:xfrm>
            <a:off x="810180" y="1475502"/>
            <a:ext cx="5064919" cy="4343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核酸是一切生命的遗传物质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21" name="文本框 7"/>
          <p:cNvSpPr txBox="1"/>
          <p:nvPr/>
        </p:nvSpPr>
        <p:spPr>
          <a:xfrm>
            <a:off x="99695" y="953770"/>
            <a:ext cx="80860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二、新知探究</a:t>
            </a:r>
            <a:r>
              <a:rPr lang="en-US" altLang="zh-CN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知识构建和模型构建</a:t>
            </a:r>
            <a:endParaRPr lang="zh-CN" altLang="en-US" sz="28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med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9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9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8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8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8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8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48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19" grpId="0"/>
      <p:bldP spid="1048719" grpId="1"/>
      <p:bldP spid="1048721" grpId="0"/>
      <p:bldP spid="1048720" grpId="0"/>
      <p:bldP spid="1048719" grpId="2"/>
      <p:bldP spid="104872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5" name="文本框 8"/>
          <p:cNvSpPr txBox="1"/>
          <p:nvPr/>
        </p:nvSpPr>
        <p:spPr>
          <a:xfrm>
            <a:off x="1853565" y="1088390"/>
            <a:ext cx="4490720" cy="4343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核酸就是DNA吗？有几种？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26" name="下箭头 7"/>
          <p:cNvSpPr/>
          <p:nvPr/>
        </p:nvSpPr>
        <p:spPr>
          <a:xfrm>
            <a:off x="2901950" y="1524635"/>
            <a:ext cx="322580" cy="300355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27" name="文本框 11">
            <a:hlinkClick r:id="rId1" action="ppaction://hlinksldjump"/>
          </p:cNvPr>
          <p:cNvSpPr txBox="1"/>
          <p:nvPr/>
        </p:nvSpPr>
        <p:spPr>
          <a:xfrm>
            <a:off x="1853565" y="1718310"/>
            <a:ext cx="4385945" cy="4343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核酸只分布在细胞核中吗？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28" name="下箭头 12"/>
          <p:cNvSpPr/>
          <p:nvPr/>
        </p:nvSpPr>
        <p:spPr>
          <a:xfrm>
            <a:off x="2901950" y="2110105"/>
            <a:ext cx="322580" cy="300355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29" name="文本框 13"/>
          <p:cNvSpPr txBox="1"/>
          <p:nvPr/>
        </p:nvSpPr>
        <p:spPr>
          <a:xfrm>
            <a:off x="1578610" y="2286000"/>
            <a:ext cx="7564755" cy="4343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核酸的基本单位是什么？核苷酸的组成有哪些？</a:t>
            </a:r>
            <a:endParaRPr lang="en-US" altLang="zh-CN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30" name="文本框 14"/>
          <p:cNvSpPr txBox="1"/>
          <p:nvPr/>
        </p:nvSpPr>
        <p:spPr>
          <a:xfrm>
            <a:off x="1866265" y="3435985"/>
            <a:ext cx="5080000" cy="4343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两种核酸中的糖类有什么不同？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31" name="文本框 15"/>
          <p:cNvSpPr txBox="1"/>
          <p:nvPr/>
        </p:nvSpPr>
        <p:spPr>
          <a:xfrm>
            <a:off x="1883410" y="4010660"/>
            <a:ext cx="6320155" cy="4343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两种核酸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各含有几种碱基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？共含有几种碱基？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48732" name="文本框 16"/>
          <p:cNvSpPr txBox="1"/>
          <p:nvPr/>
        </p:nvSpPr>
        <p:spPr>
          <a:xfrm>
            <a:off x="1883410" y="4584700"/>
            <a:ext cx="6401435" cy="777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脱氧核糖核苷酸有几种，分别是什么？核糖核苷酸有几种，分别是什么？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33" name="文本框 17"/>
          <p:cNvSpPr txBox="1"/>
          <p:nvPr/>
        </p:nvSpPr>
        <p:spPr>
          <a:xfrm>
            <a:off x="1921510" y="5493385"/>
            <a:ext cx="5080000" cy="4343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核苷酸共有几种？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34" name="文本框 18"/>
          <p:cNvSpPr txBox="1"/>
          <p:nvPr/>
        </p:nvSpPr>
        <p:spPr>
          <a:xfrm>
            <a:off x="1578610" y="2860040"/>
            <a:ext cx="5190490" cy="4343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266700"/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两种核酸的基本单位又是什么？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48735" name="下箭头 19"/>
          <p:cNvSpPr/>
          <p:nvPr/>
        </p:nvSpPr>
        <p:spPr>
          <a:xfrm>
            <a:off x="2901950" y="2656840"/>
            <a:ext cx="322580" cy="300355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36" name="下箭头 20"/>
          <p:cNvSpPr/>
          <p:nvPr/>
        </p:nvSpPr>
        <p:spPr>
          <a:xfrm>
            <a:off x="2927350" y="3241040"/>
            <a:ext cx="322580" cy="300355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37" name="下箭头 21"/>
          <p:cNvSpPr/>
          <p:nvPr/>
        </p:nvSpPr>
        <p:spPr>
          <a:xfrm>
            <a:off x="2990850" y="5857240"/>
            <a:ext cx="322580" cy="300355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38" name="下箭头 22"/>
          <p:cNvSpPr/>
          <p:nvPr/>
        </p:nvSpPr>
        <p:spPr>
          <a:xfrm>
            <a:off x="2978150" y="5285740"/>
            <a:ext cx="322580" cy="300355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39" name="下箭头 23"/>
          <p:cNvSpPr/>
          <p:nvPr/>
        </p:nvSpPr>
        <p:spPr>
          <a:xfrm>
            <a:off x="2952750" y="4384040"/>
            <a:ext cx="322580" cy="300355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40" name="下箭头 24"/>
          <p:cNvSpPr/>
          <p:nvPr/>
        </p:nvSpPr>
        <p:spPr>
          <a:xfrm>
            <a:off x="2940050" y="3799840"/>
            <a:ext cx="322580" cy="300355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41" name="文本框 25"/>
          <p:cNvSpPr txBox="1"/>
          <p:nvPr/>
        </p:nvSpPr>
        <p:spPr>
          <a:xfrm>
            <a:off x="1921510" y="6055360"/>
            <a:ext cx="5080000" cy="4343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两种核酸还有哪些地方不同？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42" name="文本框 10"/>
          <p:cNvSpPr txBox="1"/>
          <p:nvPr/>
        </p:nvSpPr>
        <p:spPr>
          <a:xfrm>
            <a:off x="920750" y="2286000"/>
            <a:ext cx="525780" cy="13868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知识构建</a:t>
            </a:r>
            <a:endParaRPr lang="zh-CN" altLang="en-US" sz="2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4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4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4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48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48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48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4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48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48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48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48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48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048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4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048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048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048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25" grpId="0"/>
      <p:bldP spid="1048726" grpId="0" animBg="1"/>
      <p:bldP spid="1048727" grpId="0"/>
      <p:bldP spid="1048728" grpId="0" animBg="1"/>
      <p:bldP spid="1048729" grpId="0"/>
      <p:bldP spid="1048735" grpId="0" animBg="1"/>
      <p:bldP spid="1048734" grpId="0"/>
      <p:bldP spid="1048736" grpId="0" animBg="1"/>
      <p:bldP spid="1048730" grpId="0"/>
      <p:bldP spid="1048740" grpId="0" animBg="1"/>
      <p:bldP spid="1048731" grpId="0"/>
      <p:bldP spid="1048739" grpId="0" animBg="1"/>
      <p:bldP spid="1048732" grpId="0"/>
      <p:bldP spid="1048738" grpId="0" animBg="1"/>
      <p:bldP spid="1048733" grpId="0"/>
      <p:bldP spid="1048737" grpId="0" animBg="1"/>
      <p:bldP spid="1048741" grpId="0"/>
      <p:bldP spid="1048742" grpId="0"/>
      <p:bldP spid="1048725" grpId="1"/>
      <p:bldP spid="1048726" grpId="1" animBg="1"/>
      <p:bldP spid="1048727" grpId="1"/>
      <p:bldP spid="1048728" grpId="1" animBg="1"/>
      <p:bldP spid="1048729" grpId="1"/>
      <p:bldP spid="1048730" grpId="1"/>
      <p:bldP spid="1048731" grpId="1"/>
      <p:bldP spid="1048732" grpId="1"/>
      <p:bldP spid="1048733" grpId="1"/>
      <p:bldP spid="1048734" grpId="1"/>
      <p:bldP spid="1048735" grpId="1" animBg="1"/>
      <p:bldP spid="1048736" grpId="1" animBg="1"/>
      <p:bldP spid="1048737" grpId="1" bldLvl="0" animBg="1"/>
      <p:bldP spid="1048738" grpId="1" animBg="1"/>
      <p:bldP spid="1048739" grpId="1" animBg="1"/>
      <p:bldP spid="1048740" grpId="1" animBg="1"/>
      <p:bldP spid="1048741" grpId="1"/>
      <p:bldP spid="104874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8" name="内容占位符 9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8650" y="1289685"/>
            <a:ext cx="4048125" cy="2666365"/>
          </a:xfrm>
          <a:prstGeom prst="rect">
            <a:avLst/>
          </a:prstGeom>
        </p:spPr>
      </p:pic>
      <p:sp>
        <p:nvSpPr>
          <p:cNvPr id="1048746" name="文本框 1"/>
          <p:cNvSpPr txBox="1">
            <a:spLocks noChangeArrowheads="1"/>
          </p:cNvSpPr>
          <p:nvPr/>
        </p:nvSpPr>
        <p:spPr bwMode="auto">
          <a:xfrm>
            <a:off x="346075" y="4093845"/>
            <a:ext cx="5726430" cy="2123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indent="57150"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Times New Roman" panose="02020603050405020304" charset="0"/>
                <a:ea typeface="黑体" panose="02010609060101010101" charset="-122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Times New Roman" panose="0202060305040502030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DNA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：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真核细胞的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DNA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主要分布在细胞核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中。线粒体、叶绿体中也有少量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DNA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。此外，原核细胞的拟核、质粒、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DNA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病毒中也有。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048747" name="文本框 1"/>
          <p:cNvSpPr txBox="1">
            <a:spLocks noChangeArrowheads="1"/>
          </p:cNvSpPr>
          <p:nvPr/>
        </p:nvSpPr>
        <p:spPr bwMode="auto">
          <a:xfrm>
            <a:off x="5474335" y="2410460"/>
            <a:ext cx="2804795" cy="1615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indent="57150"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Times New Roman" panose="02020603050405020304" charset="0"/>
                <a:ea typeface="黑体" panose="02010609060101010101" charset="-122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Times New Roman" panose="0202060305040502030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RNA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：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主要分布在细胞质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中。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RNA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病毒中也有。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med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8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46" grpId="0"/>
      <p:bldP spid="10487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1" name="文本框 8"/>
          <p:cNvSpPr txBox="1"/>
          <p:nvPr/>
        </p:nvSpPr>
        <p:spPr>
          <a:xfrm>
            <a:off x="1853565" y="1088390"/>
            <a:ext cx="4490720" cy="4343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核酸就是DNA吗？有几种？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52" name="下箭头 7"/>
          <p:cNvSpPr/>
          <p:nvPr/>
        </p:nvSpPr>
        <p:spPr>
          <a:xfrm>
            <a:off x="2901950" y="1524635"/>
            <a:ext cx="322580" cy="300355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53" name="文本框 11">
            <a:hlinkClick r:id="rId1" action="ppaction://hlinksldjump"/>
          </p:cNvPr>
          <p:cNvSpPr txBox="1"/>
          <p:nvPr/>
        </p:nvSpPr>
        <p:spPr>
          <a:xfrm>
            <a:off x="1853565" y="1718310"/>
            <a:ext cx="4385945" cy="4343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核酸只分布在细胞核中吗？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54" name="下箭头 12"/>
          <p:cNvSpPr/>
          <p:nvPr/>
        </p:nvSpPr>
        <p:spPr>
          <a:xfrm>
            <a:off x="2901950" y="2110105"/>
            <a:ext cx="322580" cy="300355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55" name="文本框 13"/>
          <p:cNvSpPr txBox="1"/>
          <p:nvPr/>
        </p:nvSpPr>
        <p:spPr>
          <a:xfrm>
            <a:off x="1578610" y="2286000"/>
            <a:ext cx="7564755" cy="4343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核酸的基本单位是什么？核苷酸的组成有哪些？</a:t>
            </a:r>
            <a:endParaRPr lang="en-US" altLang="zh-CN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56" name="文本框 14"/>
          <p:cNvSpPr txBox="1"/>
          <p:nvPr/>
        </p:nvSpPr>
        <p:spPr>
          <a:xfrm>
            <a:off x="1866265" y="3435985"/>
            <a:ext cx="5080000" cy="4343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两种核酸中的糖类有什么不同？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57" name="文本框 15"/>
          <p:cNvSpPr txBox="1"/>
          <p:nvPr/>
        </p:nvSpPr>
        <p:spPr>
          <a:xfrm>
            <a:off x="1883410" y="4010660"/>
            <a:ext cx="6320155" cy="4343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两种核酸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各含有几种碱基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？共含有几种碱基？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48758" name="文本框 16"/>
          <p:cNvSpPr txBox="1"/>
          <p:nvPr/>
        </p:nvSpPr>
        <p:spPr>
          <a:xfrm>
            <a:off x="1883410" y="4584700"/>
            <a:ext cx="6401435" cy="777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脱氧核糖核苷酸有几种，分别是什么？核糖核苷酸有几种，分别是什么？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59" name="文本框 17"/>
          <p:cNvSpPr txBox="1"/>
          <p:nvPr/>
        </p:nvSpPr>
        <p:spPr>
          <a:xfrm>
            <a:off x="1921510" y="5493385"/>
            <a:ext cx="5080000" cy="4343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核苷酸共有几种？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60" name="文本框 18"/>
          <p:cNvSpPr txBox="1"/>
          <p:nvPr/>
        </p:nvSpPr>
        <p:spPr>
          <a:xfrm>
            <a:off x="1578610" y="2860040"/>
            <a:ext cx="5190490" cy="4343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266700"/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两种核酸的基本单位又是什么？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48761" name="下箭头 19"/>
          <p:cNvSpPr/>
          <p:nvPr/>
        </p:nvSpPr>
        <p:spPr>
          <a:xfrm>
            <a:off x="2901950" y="2656840"/>
            <a:ext cx="322580" cy="300355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62" name="下箭头 20"/>
          <p:cNvSpPr/>
          <p:nvPr/>
        </p:nvSpPr>
        <p:spPr>
          <a:xfrm>
            <a:off x="2927350" y="3241040"/>
            <a:ext cx="322580" cy="300355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63" name="下箭头 21"/>
          <p:cNvSpPr/>
          <p:nvPr/>
        </p:nvSpPr>
        <p:spPr>
          <a:xfrm>
            <a:off x="2990850" y="5857240"/>
            <a:ext cx="322580" cy="300355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64" name="下箭头 22"/>
          <p:cNvSpPr/>
          <p:nvPr/>
        </p:nvSpPr>
        <p:spPr>
          <a:xfrm>
            <a:off x="2978150" y="5285740"/>
            <a:ext cx="322580" cy="300355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65" name="下箭头 23"/>
          <p:cNvSpPr/>
          <p:nvPr/>
        </p:nvSpPr>
        <p:spPr>
          <a:xfrm>
            <a:off x="2952750" y="4384040"/>
            <a:ext cx="322580" cy="300355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66" name="下箭头 24"/>
          <p:cNvSpPr/>
          <p:nvPr/>
        </p:nvSpPr>
        <p:spPr>
          <a:xfrm>
            <a:off x="2940050" y="3799840"/>
            <a:ext cx="322580" cy="300355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67" name="文本框 25"/>
          <p:cNvSpPr txBox="1"/>
          <p:nvPr/>
        </p:nvSpPr>
        <p:spPr>
          <a:xfrm>
            <a:off x="1921510" y="6055360"/>
            <a:ext cx="5080000" cy="4343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两种核酸还有哪些地方不同？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68" name="文本框 10"/>
          <p:cNvSpPr txBox="1"/>
          <p:nvPr/>
        </p:nvSpPr>
        <p:spPr>
          <a:xfrm>
            <a:off x="920750" y="2286000"/>
            <a:ext cx="525780" cy="13868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知识构建</a:t>
            </a:r>
            <a:endParaRPr lang="zh-CN" altLang="en-US" sz="2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8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48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48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48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4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48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4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48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48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4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48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48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48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48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048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48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048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51" grpId="0"/>
      <p:bldP spid="1048752" grpId="0" animBg="1"/>
      <p:bldP spid="1048753" grpId="0"/>
      <p:bldP spid="1048754" grpId="0" animBg="1"/>
      <p:bldP spid="1048755" grpId="0"/>
      <p:bldP spid="1048761" grpId="0" animBg="1"/>
      <p:bldP spid="1048760" grpId="0"/>
      <p:bldP spid="1048762" grpId="0" animBg="1"/>
      <p:bldP spid="1048756" grpId="0"/>
      <p:bldP spid="1048766" grpId="0" animBg="1"/>
      <p:bldP spid="1048757" grpId="0"/>
      <p:bldP spid="1048765" grpId="0" animBg="1"/>
      <p:bldP spid="1048758" grpId="0"/>
      <p:bldP spid="1048764" grpId="0" animBg="1"/>
      <p:bldP spid="1048759" grpId="0"/>
      <p:bldP spid="1048763" grpId="0" animBg="1"/>
      <p:bldP spid="1048767" grpId="0"/>
      <p:bldP spid="1048768" grpId="0"/>
      <p:bldP spid="1048751" grpId="1"/>
      <p:bldP spid="1048752" grpId="1" bldLvl="0" animBg="1"/>
      <p:bldP spid="1048753" grpId="1"/>
      <p:bldP spid="1048754" grpId="1" bldLvl="0" animBg="1"/>
      <p:bldP spid="1048755" grpId="1"/>
      <p:bldP spid="1048756" grpId="1"/>
      <p:bldP spid="1048757" grpId="1"/>
      <p:bldP spid="1048758" grpId="1"/>
      <p:bldP spid="1048759" grpId="1"/>
      <p:bldP spid="1048760" grpId="1"/>
      <p:bldP spid="1048761" grpId="1" bldLvl="0" animBg="1"/>
      <p:bldP spid="1048762" grpId="1" bldLvl="0" animBg="1"/>
      <p:bldP spid="1048763" grpId="1" bldLvl="0" animBg="1"/>
      <p:bldP spid="1048764" grpId="1" bldLvl="0" animBg="1"/>
      <p:bldP spid="1048765" grpId="1" bldLvl="0" animBg="1"/>
      <p:bldP spid="1048766" grpId="1" bldLvl="0" animBg="1"/>
      <p:bldP spid="104876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文本框 1"/>
          <p:cNvSpPr txBox="1">
            <a:spLocks noChangeArrowheads="1"/>
          </p:cNvSpPr>
          <p:nvPr/>
        </p:nvSpPr>
        <p:spPr bwMode="auto">
          <a:xfrm>
            <a:off x="828040" y="5230411"/>
            <a:ext cx="6971110" cy="59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Times New Roman" panose="02020603050405020304" charset="0"/>
                <a:ea typeface="黑体" panose="02010609060101010101" charset="-122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Times New Roman" panose="0202060305040502030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2. 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组成元素：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C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H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O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N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P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048674" name="文本框 1"/>
          <p:cNvSpPr txBox="1">
            <a:spLocks noChangeArrowheads="1"/>
          </p:cNvSpPr>
          <p:nvPr/>
        </p:nvSpPr>
        <p:spPr bwMode="auto">
          <a:xfrm>
            <a:off x="640080" y="993775"/>
            <a:ext cx="5234305" cy="5994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Times New Roman" panose="02020603050405020304" charset="0"/>
                <a:ea typeface="黑体" panose="02010609060101010101" charset="-122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Times New Roman" panose="0202060305040502030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1. 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核酸组成单位：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核苷酸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048675" name="矩形 6"/>
          <p:cNvSpPr/>
          <p:nvPr/>
        </p:nvSpPr>
        <p:spPr>
          <a:xfrm>
            <a:off x="828040" y="2073391"/>
            <a:ext cx="7269480" cy="535940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一个核苷酸 </a:t>
            </a:r>
            <a:r>
              <a:rPr lang="en-US" altLang="zh-CN" sz="2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= </a:t>
            </a:r>
            <a:r>
              <a:rPr lang="zh-CN" altLang="en-US" sz="2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一分子（磷酸 </a:t>
            </a:r>
            <a:r>
              <a:rPr lang="en-US" altLang="zh-CN" sz="2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 </a:t>
            </a:r>
            <a:r>
              <a:rPr lang="zh-CN" altLang="en-US" sz="2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五碳糖 </a:t>
            </a:r>
            <a:r>
              <a:rPr lang="en-US" altLang="zh-CN" sz="2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 </a:t>
            </a:r>
            <a:r>
              <a:rPr lang="zh-CN" altLang="en-US" sz="2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含氮碱基）</a:t>
            </a:r>
            <a:endParaRPr lang="zh-CN" altLang="en-US" sz="24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676" name="AutoShape 7"/>
          <p:cNvSpPr>
            <a:spLocks noChangeArrowheads="1"/>
          </p:cNvSpPr>
          <p:nvPr/>
        </p:nvSpPr>
        <p:spPr bwMode="auto">
          <a:xfrm>
            <a:off x="2782570" y="3297555"/>
            <a:ext cx="1293495" cy="1050290"/>
          </a:xfrm>
          <a:prstGeom prst="pentagon">
            <a:avLst/>
          </a:prstGeom>
          <a:solidFill>
            <a:srgbClr val="99CCFF"/>
          </a:solidFill>
          <a:ln w="222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五碳糖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77" name="Rectangle 9"/>
          <p:cNvSpPr>
            <a:spLocks noChangeArrowheads="1"/>
          </p:cNvSpPr>
          <p:nvPr/>
        </p:nvSpPr>
        <p:spPr bwMode="auto">
          <a:xfrm>
            <a:off x="4798060" y="3556635"/>
            <a:ext cx="1190625" cy="3536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含氮碱基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78" name="Line 11"/>
          <p:cNvSpPr>
            <a:spLocks noChangeShapeType="1"/>
          </p:cNvSpPr>
          <p:nvPr/>
        </p:nvSpPr>
        <p:spPr bwMode="auto">
          <a:xfrm>
            <a:off x="4067810" y="3705860"/>
            <a:ext cx="730250" cy="762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</a:ln>
        </p:spPr>
        <p:txBody>
          <a:bodyPr/>
          <a:p>
            <a:endParaRPr lang="zh-CN" altLang="en-US" sz="1350"/>
          </a:p>
        </p:txBody>
      </p:sp>
      <p:sp>
        <p:nvSpPr>
          <p:cNvPr id="1048679" name="Line 13"/>
          <p:cNvSpPr>
            <a:spLocks noChangeShapeType="1"/>
          </p:cNvSpPr>
          <p:nvPr/>
        </p:nvSpPr>
        <p:spPr bwMode="auto">
          <a:xfrm>
            <a:off x="2264410" y="3705225"/>
            <a:ext cx="524510" cy="63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</a:ln>
        </p:spPr>
        <p:txBody>
          <a:bodyPr/>
          <a:p>
            <a:endParaRPr lang="zh-CN" altLang="en-US" sz="1350"/>
          </a:p>
        </p:txBody>
      </p:sp>
      <p:sp>
        <p:nvSpPr>
          <p:cNvPr id="1048680" name="Line 14"/>
          <p:cNvSpPr>
            <a:spLocks noChangeShapeType="1"/>
          </p:cNvSpPr>
          <p:nvPr/>
        </p:nvSpPr>
        <p:spPr bwMode="auto">
          <a:xfrm flipH="1" flipV="1">
            <a:off x="1980565" y="3176270"/>
            <a:ext cx="291465" cy="52451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</a:ln>
        </p:spPr>
        <p:txBody>
          <a:bodyPr/>
          <a:p>
            <a:endParaRPr lang="zh-CN" altLang="en-US" sz="1350"/>
          </a:p>
        </p:txBody>
      </p:sp>
      <p:sp>
        <p:nvSpPr>
          <p:cNvPr id="1048681" name="AutoShape 16"/>
          <p:cNvSpPr>
            <a:spLocks noChangeArrowheads="1"/>
          </p:cNvSpPr>
          <p:nvPr/>
        </p:nvSpPr>
        <p:spPr bwMode="auto">
          <a:xfrm>
            <a:off x="1482090" y="2795270"/>
            <a:ext cx="549910" cy="507365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  <a:round/>
          </a:ln>
        </p:spPr>
        <p:txBody>
          <a:bodyPr wrap="none" anchor="ctr"/>
          <a:lstStyle>
            <a:lvl1pPr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82" name="文本框 2"/>
          <p:cNvSpPr txBox="1"/>
          <p:nvPr/>
        </p:nvSpPr>
        <p:spPr>
          <a:xfrm>
            <a:off x="3948430" y="3656965"/>
            <a:ext cx="438149" cy="4343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83" name="文本框 4"/>
          <p:cNvSpPr txBox="1"/>
          <p:nvPr/>
        </p:nvSpPr>
        <p:spPr>
          <a:xfrm>
            <a:off x="3571240" y="4309745"/>
            <a:ext cx="438150" cy="4343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84" name="文本框 7"/>
          <p:cNvSpPr txBox="1"/>
          <p:nvPr/>
        </p:nvSpPr>
        <p:spPr>
          <a:xfrm>
            <a:off x="2811145" y="4327525"/>
            <a:ext cx="421005" cy="4343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85" name="文本框 16"/>
          <p:cNvSpPr txBox="1"/>
          <p:nvPr/>
        </p:nvSpPr>
        <p:spPr>
          <a:xfrm>
            <a:off x="2491740" y="3629660"/>
            <a:ext cx="438150" cy="4343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86" name="文本框 17"/>
          <p:cNvSpPr txBox="1"/>
          <p:nvPr/>
        </p:nvSpPr>
        <p:spPr>
          <a:xfrm>
            <a:off x="2032000" y="3649980"/>
            <a:ext cx="438150" cy="4343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87" name="文本框 18"/>
          <p:cNvSpPr txBox="1"/>
          <p:nvPr/>
        </p:nvSpPr>
        <p:spPr>
          <a:xfrm>
            <a:off x="2976245" y="4770120"/>
            <a:ext cx="1129030" cy="4343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 H O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88" name="文本框 19"/>
          <p:cNvSpPr txBox="1"/>
          <p:nvPr/>
        </p:nvSpPr>
        <p:spPr>
          <a:xfrm>
            <a:off x="5135245" y="4051935"/>
            <a:ext cx="506730" cy="4343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4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4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8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48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48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48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4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4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48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48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48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48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4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3" grpId="0"/>
      <p:bldP spid="1048674" grpId="0"/>
      <p:bldP spid="1048675" grpId="0"/>
      <p:bldP spid="1048676" grpId="0" bldLvl="0" animBg="1"/>
      <p:bldP spid="1048677" grpId="0" bldLvl="0" animBg="1"/>
      <p:bldP spid="1048678" grpId="0" bldLvl="0" animBg="1"/>
      <p:bldP spid="1048679" grpId="0" bldLvl="0" animBg="1"/>
      <p:bldP spid="1048680" grpId="0" bldLvl="0" animBg="1"/>
      <p:bldP spid="1048681" grpId="0" bldLvl="0" animBg="1"/>
      <p:bldP spid="1048682" grpId="0"/>
      <p:bldP spid="1048683" grpId="0"/>
      <p:bldP spid="1048684" grpId="0"/>
      <p:bldP spid="1048685" grpId="0"/>
      <p:bldP spid="1048686" grpId="0"/>
      <p:bldP spid="1048688" grpId="0"/>
      <p:bldP spid="10486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/>
      <p:sp>
        <p:nvSpPr>
          <p:cNvPr id="1048641" name="AutoShape 7"/>
          <p:cNvSpPr>
            <a:spLocks noChangeArrowheads="1"/>
          </p:cNvSpPr>
          <p:nvPr/>
        </p:nvSpPr>
        <p:spPr bwMode="auto">
          <a:xfrm>
            <a:off x="4039870" y="1417955"/>
            <a:ext cx="1293495" cy="1050290"/>
          </a:xfrm>
          <a:prstGeom prst="pentagon">
            <a:avLst/>
          </a:prstGeom>
          <a:solidFill>
            <a:srgbClr val="99CCFF"/>
          </a:solidFill>
          <a:ln w="222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42" name="Rectangle 9"/>
          <p:cNvSpPr>
            <a:spLocks noChangeArrowheads="1"/>
          </p:cNvSpPr>
          <p:nvPr/>
        </p:nvSpPr>
        <p:spPr bwMode="auto">
          <a:xfrm>
            <a:off x="6055360" y="1677035"/>
            <a:ext cx="1190625" cy="3536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含氮碱基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43" name="Line 11"/>
          <p:cNvSpPr>
            <a:spLocks noChangeShapeType="1"/>
          </p:cNvSpPr>
          <p:nvPr/>
        </p:nvSpPr>
        <p:spPr bwMode="auto">
          <a:xfrm>
            <a:off x="5325110" y="1826260"/>
            <a:ext cx="730250" cy="762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</a:ln>
        </p:spPr>
        <p:txBody>
          <a:bodyPr/>
          <a:p>
            <a:endParaRPr lang="zh-CN" altLang="en-US" sz="1350"/>
          </a:p>
        </p:txBody>
      </p:sp>
      <p:sp>
        <p:nvSpPr>
          <p:cNvPr id="1048644" name="Line 13"/>
          <p:cNvSpPr>
            <a:spLocks noChangeShapeType="1"/>
          </p:cNvSpPr>
          <p:nvPr/>
        </p:nvSpPr>
        <p:spPr bwMode="auto">
          <a:xfrm>
            <a:off x="3521710" y="1825625"/>
            <a:ext cx="524510" cy="63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</a:ln>
        </p:spPr>
        <p:txBody>
          <a:bodyPr/>
          <a:p>
            <a:endParaRPr lang="zh-CN" altLang="en-US" sz="1350"/>
          </a:p>
        </p:txBody>
      </p:sp>
      <p:sp>
        <p:nvSpPr>
          <p:cNvPr id="1048645" name="Line 14"/>
          <p:cNvSpPr>
            <a:spLocks noChangeShapeType="1"/>
          </p:cNvSpPr>
          <p:nvPr/>
        </p:nvSpPr>
        <p:spPr bwMode="auto">
          <a:xfrm flipH="1" flipV="1">
            <a:off x="3237865" y="1296670"/>
            <a:ext cx="291465" cy="52451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</a:ln>
        </p:spPr>
        <p:txBody>
          <a:bodyPr/>
          <a:p>
            <a:endParaRPr lang="zh-CN" altLang="en-US" sz="1350"/>
          </a:p>
        </p:txBody>
      </p:sp>
      <p:sp>
        <p:nvSpPr>
          <p:cNvPr id="1048646" name="AutoShape 16"/>
          <p:cNvSpPr>
            <a:spLocks noChangeArrowheads="1"/>
          </p:cNvSpPr>
          <p:nvPr/>
        </p:nvSpPr>
        <p:spPr bwMode="auto">
          <a:xfrm>
            <a:off x="2739390" y="915670"/>
            <a:ext cx="549910" cy="507365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  <a:round/>
          </a:ln>
        </p:spPr>
        <p:txBody>
          <a:bodyPr wrap="none" anchor="ctr"/>
          <a:lstStyle>
            <a:lvl1pPr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47" name="文本框 25"/>
          <p:cNvSpPr txBox="1"/>
          <p:nvPr/>
        </p:nvSpPr>
        <p:spPr>
          <a:xfrm>
            <a:off x="6203315" y="2176145"/>
            <a:ext cx="928369" cy="37084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AGCT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48" name="文本框 26"/>
          <p:cNvSpPr txBox="1"/>
          <p:nvPr/>
        </p:nvSpPr>
        <p:spPr>
          <a:xfrm>
            <a:off x="3949700" y="2867660"/>
            <a:ext cx="2194559" cy="3708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脱氧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核糖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核苷酸</a:t>
            </a:r>
            <a:endParaRPr lang="zh-CN" altLang="en-US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49" name="AutoShape 7"/>
          <p:cNvSpPr>
            <a:spLocks noChangeArrowheads="1"/>
          </p:cNvSpPr>
          <p:nvPr/>
        </p:nvSpPr>
        <p:spPr bwMode="auto">
          <a:xfrm>
            <a:off x="4103370" y="4250055"/>
            <a:ext cx="1293495" cy="1050290"/>
          </a:xfrm>
          <a:prstGeom prst="pentagon">
            <a:avLst/>
          </a:prstGeom>
          <a:solidFill>
            <a:srgbClr val="99CCFF"/>
          </a:solidFill>
          <a:ln w="222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50" name="Rectangle 9"/>
          <p:cNvSpPr>
            <a:spLocks noChangeArrowheads="1"/>
          </p:cNvSpPr>
          <p:nvPr/>
        </p:nvSpPr>
        <p:spPr bwMode="auto">
          <a:xfrm>
            <a:off x="6118860" y="4509135"/>
            <a:ext cx="1190625" cy="3536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含氮碱基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51" name="Line 11"/>
          <p:cNvSpPr>
            <a:spLocks noChangeShapeType="1"/>
          </p:cNvSpPr>
          <p:nvPr/>
        </p:nvSpPr>
        <p:spPr bwMode="auto">
          <a:xfrm>
            <a:off x="5388610" y="4658360"/>
            <a:ext cx="730250" cy="762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</a:ln>
        </p:spPr>
        <p:txBody>
          <a:bodyPr/>
          <a:p>
            <a:endParaRPr lang="zh-CN" altLang="en-US" sz="1350"/>
          </a:p>
        </p:txBody>
      </p:sp>
      <p:sp>
        <p:nvSpPr>
          <p:cNvPr id="1048652" name="Line 13"/>
          <p:cNvSpPr>
            <a:spLocks noChangeShapeType="1"/>
          </p:cNvSpPr>
          <p:nvPr/>
        </p:nvSpPr>
        <p:spPr bwMode="auto">
          <a:xfrm>
            <a:off x="3585210" y="4657725"/>
            <a:ext cx="524510" cy="63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</a:ln>
        </p:spPr>
        <p:txBody>
          <a:bodyPr/>
          <a:p>
            <a:endParaRPr lang="zh-CN" altLang="en-US" sz="1350"/>
          </a:p>
        </p:txBody>
      </p:sp>
      <p:sp>
        <p:nvSpPr>
          <p:cNvPr id="1048653" name="Line 14"/>
          <p:cNvSpPr>
            <a:spLocks noChangeShapeType="1"/>
          </p:cNvSpPr>
          <p:nvPr/>
        </p:nvSpPr>
        <p:spPr bwMode="auto">
          <a:xfrm flipH="1" flipV="1">
            <a:off x="3301365" y="4128770"/>
            <a:ext cx="291465" cy="52451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</a:ln>
        </p:spPr>
        <p:txBody>
          <a:bodyPr/>
          <a:p>
            <a:endParaRPr lang="zh-CN" altLang="en-US" sz="1350"/>
          </a:p>
        </p:txBody>
      </p:sp>
      <p:sp>
        <p:nvSpPr>
          <p:cNvPr id="1048654" name="AutoShape 16"/>
          <p:cNvSpPr>
            <a:spLocks noChangeArrowheads="1"/>
          </p:cNvSpPr>
          <p:nvPr/>
        </p:nvSpPr>
        <p:spPr bwMode="auto">
          <a:xfrm>
            <a:off x="2802890" y="3747770"/>
            <a:ext cx="549910" cy="507365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  <a:round/>
          </a:ln>
        </p:spPr>
        <p:txBody>
          <a:bodyPr wrap="none" anchor="ctr"/>
          <a:lstStyle>
            <a:lvl1pPr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771525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55" name="文本框 39"/>
          <p:cNvSpPr txBox="1"/>
          <p:nvPr/>
        </p:nvSpPr>
        <p:spPr>
          <a:xfrm>
            <a:off x="4051300" y="5720080"/>
            <a:ext cx="1516380" cy="37084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核糖核苷酸</a:t>
            </a:r>
            <a:endParaRPr lang="zh-CN" altLang="en-US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56" name="文本框 41"/>
          <p:cNvSpPr txBox="1"/>
          <p:nvPr/>
        </p:nvSpPr>
        <p:spPr>
          <a:xfrm>
            <a:off x="6228715" y="4929505"/>
            <a:ext cx="971549" cy="37084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AGCU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57" name="文本框 42"/>
          <p:cNvSpPr txBox="1"/>
          <p:nvPr/>
        </p:nvSpPr>
        <p:spPr>
          <a:xfrm>
            <a:off x="4203700" y="1821180"/>
            <a:ext cx="1008380" cy="3708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五碳糖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58" name="文本框 43"/>
          <p:cNvSpPr txBox="1"/>
          <p:nvPr/>
        </p:nvSpPr>
        <p:spPr>
          <a:xfrm>
            <a:off x="4277995" y="4686300"/>
            <a:ext cx="1008380" cy="37084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五碳糖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59" name="文本框 46"/>
          <p:cNvSpPr txBox="1"/>
          <p:nvPr/>
        </p:nvSpPr>
        <p:spPr>
          <a:xfrm>
            <a:off x="4076700" y="1833880"/>
            <a:ext cx="1262380" cy="3708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eaLnBrk="1" hangingPunct="1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脱氧核糖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60" name="文本框 47"/>
          <p:cNvSpPr txBox="1"/>
          <p:nvPr/>
        </p:nvSpPr>
        <p:spPr>
          <a:xfrm>
            <a:off x="4394200" y="4686300"/>
            <a:ext cx="754380" cy="37084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eaLnBrk="1" hangingPunct="1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核糖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61" name="文本框 48"/>
          <p:cNvSpPr txBox="1"/>
          <p:nvPr/>
        </p:nvSpPr>
        <p:spPr>
          <a:xfrm>
            <a:off x="870585" y="1618615"/>
            <a:ext cx="2087880" cy="7772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脱氧核糖核酸</a:t>
            </a:r>
            <a:endParaRPr lang="zh-CN" altLang="en-US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DNA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62" name="文本框 49"/>
          <p:cNvSpPr txBox="1"/>
          <p:nvPr/>
        </p:nvSpPr>
        <p:spPr>
          <a:xfrm>
            <a:off x="1045210" y="4862830"/>
            <a:ext cx="2540000" cy="7772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核糖核酸</a:t>
            </a:r>
            <a:endParaRPr lang="zh-CN" altLang="en-US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RNA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48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8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8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8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1" grpId="0" bldLvl="0" animBg="1"/>
      <p:bldP spid="1048642" grpId="0" bldLvl="0" animBg="1"/>
      <p:bldP spid="1048643" grpId="0" bldLvl="0" animBg="1"/>
      <p:bldP spid="1048644" grpId="0" bldLvl="0" animBg="1"/>
      <p:bldP spid="1048645" grpId="0" bldLvl="0" animBg="1"/>
      <p:bldP spid="1048646" grpId="0" bldLvl="0" animBg="1"/>
      <p:bldP spid="1048647" grpId="0"/>
      <p:bldP spid="1048648" grpId="0"/>
      <p:bldP spid="1048649" grpId="0" bldLvl="0" animBg="1"/>
      <p:bldP spid="1048650" grpId="0" bldLvl="0" animBg="1"/>
      <p:bldP spid="1048651" grpId="0" bldLvl="0" animBg="1"/>
      <p:bldP spid="1048652" grpId="0" bldLvl="0" animBg="1"/>
      <p:bldP spid="1048653" grpId="0" bldLvl="0" animBg="1"/>
      <p:bldP spid="1048654" grpId="0" bldLvl="0" animBg="1"/>
      <p:bldP spid="1048655" grpId="0"/>
      <p:bldP spid="1048656" grpId="0"/>
      <p:bldP spid="1048647" grpId="1"/>
      <p:bldP spid="1048656" grpId="1"/>
      <p:bldP spid="1048657" grpId="0"/>
      <p:bldP spid="1048658" grpId="0"/>
      <p:bldP spid="1048659" grpId="0"/>
      <p:bldP spid="1048660" grpId="0"/>
      <p:bldP spid="1048648" grpId="1"/>
      <p:bldP spid="1048655" grpId="1"/>
      <p:bldP spid="1048661" grpId="0"/>
      <p:bldP spid="1048662" grpId="0"/>
      <p:bldP spid="104866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1" name="文本框 8"/>
          <p:cNvSpPr txBox="1"/>
          <p:nvPr/>
        </p:nvSpPr>
        <p:spPr>
          <a:xfrm>
            <a:off x="1853565" y="1088390"/>
            <a:ext cx="4490720" cy="4343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核酸就是DNA吗？有几种？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52" name="下箭头 7"/>
          <p:cNvSpPr/>
          <p:nvPr/>
        </p:nvSpPr>
        <p:spPr>
          <a:xfrm>
            <a:off x="2901950" y="1524635"/>
            <a:ext cx="322580" cy="300355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53" name="文本框 11">
            <a:hlinkClick r:id="rId1" action="ppaction://hlinksldjump"/>
          </p:cNvPr>
          <p:cNvSpPr txBox="1"/>
          <p:nvPr/>
        </p:nvSpPr>
        <p:spPr>
          <a:xfrm>
            <a:off x="1853565" y="1718310"/>
            <a:ext cx="4385945" cy="4343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核酸只分布在细胞核中吗？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54" name="下箭头 12"/>
          <p:cNvSpPr/>
          <p:nvPr/>
        </p:nvSpPr>
        <p:spPr>
          <a:xfrm>
            <a:off x="2901950" y="2110105"/>
            <a:ext cx="322580" cy="300355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55" name="文本框 13"/>
          <p:cNvSpPr txBox="1"/>
          <p:nvPr/>
        </p:nvSpPr>
        <p:spPr>
          <a:xfrm>
            <a:off x="1578610" y="2286000"/>
            <a:ext cx="7564755" cy="4343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核酸的基本单位是什么？核苷酸的组成有哪些？</a:t>
            </a:r>
            <a:endParaRPr lang="en-US" altLang="zh-CN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56" name="文本框 14"/>
          <p:cNvSpPr txBox="1"/>
          <p:nvPr/>
        </p:nvSpPr>
        <p:spPr>
          <a:xfrm>
            <a:off x="1866265" y="3435985"/>
            <a:ext cx="5080000" cy="4343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两种核酸中的糖类有什么不同？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57" name="文本框 15"/>
          <p:cNvSpPr txBox="1"/>
          <p:nvPr/>
        </p:nvSpPr>
        <p:spPr>
          <a:xfrm>
            <a:off x="1883410" y="4010660"/>
            <a:ext cx="6320155" cy="4343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两种核酸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各含有几种碱基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？共含有几种碱基？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48758" name="文本框 16"/>
          <p:cNvSpPr txBox="1"/>
          <p:nvPr/>
        </p:nvSpPr>
        <p:spPr>
          <a:xfrm>
            <a:off x="1883410" y="4584700"/>
            <a:ext cx="6401435" cy="777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脱氧核糖核苷酸有几种，分别是什么？核糖核苷酸有几种，分别是什么？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59" name="文本框 17"/>
          <p:cNvSpPr txBox="1"/>
          <p:nvPr/>
        </p:nvSpPr>
        <p:spPr>
          <a:xfrm>
            <a:off x="1921510" y="5493385"/>
            <a:ext cx="5080000" cy="4343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核苷酸共有几种？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60" name="文本框 18"/>
          <p:cNvSpPr txBox="1"/>
          <p:nvPr/>
        </p:nvSpPr>
        <p:spPr>
          <a:xfrm>
            <a:off x="1578610" y="2860040"/>
            <a:ext cx="5190490" cy="4343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266700"/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两种核酸的基本单位又是什么？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48761" name="下箭头 19"/>
          <p:cNvSpPr/>
          <p:nvPr/>
        </p:nvSpPr>
        <p:spPr>
          <a:xfrm>
            <a:off x="2901950" y="2656840"/>
            <a:ext cx="322580" cy="300355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62" name="下箭头 20"/>
          <p:cNvSpPr/>
          <p:nvPr/>
        </p:nvSpPr>
        <p:spPr>
          <a:xfrm>
            <a:off x="2927350" y="3241040"/>
            <a:ext cx="322580" cy="300355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63" name="下箭头 21"/>
          <p:cNvSpPr/>
          <p:nvPr/>
        </p:nvSpPr>
        <p:spPr>
          <a:xfrm>
            <a:off x="2990850" y="5857240"/>
            <a:ext cx="322580" cy="300355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64" name="下箭头 22"/>
          <p:cNvSpPr/>
          <p:nvPr/>
        </p:nvSpPr>
        <p:spPr>
          <a:xfrm>
            <a:off x="2978150" y="5285740"/>
            <a:ext cx="322580" cy="300355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65" name="下箭头 23"/>
          <p:cNvSpPr/>
          <p:nvPr/>
        </p:nvSpPr>
        <p:spPr>
          <a:xfrm>
            <a:off x="2952750" y="4384040"/>
            <a:ext cx="322580" cy="300355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66" name="下箭头 24"/>
          <p:cNvSpPr/>
          <p:nvPr/>
        </p:nvSpPr>
        <p:spPr>
          <a:xfrm>
            <a:off x="2940050" y="3799840"/>
            <a:ext cx="322580" cy="300355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67" name="文本框 25"/>
          <p:cNvSpPr txBox="1"/>
          <p:nvPr/>
        </p:nvSpPr>
        <p:spPr>
          <a:xfrm>
            <a:off x="1921510" y="6055360"/>
            <a:ext cx="5080000" cy="4343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两种核酸还有哪些地方不同？</a:t>
            </a:r>
            <a:endParaRPr lang="zh-CN" altLang="en-US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68" name="文本框 10"/>
          <p:cNvSpPr txBox="1"/>
          <p:nvPr/>
        </p:nvSpPr>
        <p:spPr>
          <a:xfrm>
            <a:off x="920750" y="2286000"/>
            <a:ext cx="525780" cy="13868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知识构建</a:t>
            </a:r>
            <a:endParaRPr lang="zh-CN" altLang="en-US" sz="2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8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48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48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48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4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48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4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48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48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4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48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48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48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48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048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48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048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51" grpId="0"/>
      <p:bldP spid="1048752" grpId="0" animBg="1"/>
      <p:bldP spid="1048753" grpId="0"/>
      <p:bldP spid="1048754" grpId="0" animBg="1"/>
      <p:bldP spid="1048755" grpId="0"/>
      <p:bldP spid="1048761" grpId="0" animBg="1"/>
      <p:bldP spid="1048760" grpId="0"/>
      <p:bldP spid="1048762" grpId="0" animBg="1"/>
      <p:bldP spid="1048756" grpId="0"/>
      <p:bldP spid="1048766" grpId="0" animBg="1"/>
      <p:bldP spid="1048757" grpId="0"/>
      <p:bldP spid="1048765" grpId="0" animBg="1"/>
      <p:bldP spid="1048758" grpId="0"/>
      <p:bldP spid="1048764" grpId="0" animBg="1"/>
      <p:bldP spid="1048759" grpId="0"/>
      <p:bldP spid="1048763" grpId="0" animBg="1"/>
      <p:bldP spid="1048767" grpId="0"/>
      <p:bldP spid="1048768" grpId="0"/>
      <p:bldP spid="1048751" grpId="1"/>
      <p:bldP spid="1048752" grpId="1" bldLvl="0" animBg="1"/>
      <p:bldP spid="1048753" grpId="1"/>
      <p:bldP spid="1048754" grpId="1" bldLvl="0" animBg="1"/>
      <p:bldP spid="1048755" grpId="1"/>
      <p:bldP spid="1048756" grpId="1"/>
      <p:bldP spid="1048757" grpId="1"/>
      <p:bldP spid="1048758" grpId="1"/>
      <p:bldP spid="1048759" grpId="1"/>
      <p:bldP spid="1048760" grpId="1"/>
      <p:bldP spid="1048761" grpId="1" bldLvl="0" animBg="1"/>
      <p:bldP spid="1048762" grpId="1" bldLvl="0" animBg="1"/>
      <p:bldP spid="1048763" grpId="1" bldLvl="0" animBg="1"/>
      <p:bldP spid="1048764" grpId="1" bldLvl="0" animBg="1"/>
      <p:bldP spid="1048765" grpId="1" bldLvl="0" animBg="1"/>
      <p:bldP spid="1048766" grpId="1" bldLvl="0" animBg="1"/>
      <p:bldP spid="1048767" grpId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2.xml><?xml version="1.0" encoding="utf-8"?>
<p:tagLst xmlns:p="http://schemas.openxmlformats.org/presentationml/2006/main">
  <p:tag name="KSO_WM_UNIT_FLASH_PICTURE_TYPE" val="0"/>
</p:tagLst>
</file>

<file path=ppt/tags/tag3.xml><?xml version="1.0" encoding="utf-8"?>
<p:tagLst xmlns:p="http://schemas.openxmlformats.org/presentationml/2006/main">
  <p:tag name="KSO_WM_UNIT_TABLE_BEAUTIFY" val="smartTable{c68931d9-b855-4cca-839f-ec2787826597}"/>
  <p:tag name="TABLE_ENDDRAG_ORIGIN_RECT" val="656*354"/>
  <p:tag name="TABLE_ENDDRAG_RECT" val="22*104*656*354"/>
</p:tagLst>
</file>

<file path=ppt/theme/theme1.xml><?xml version="1.0" encoding="utf-8"?>
<a:theme xmlns:a="http://schemas.openxmlformats.org/drawingml/2006/main" name="Office 主题">
  <a:themeElements>
    <a:clrScheme name="自定义 9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94744"/>
      </a:accent1>
      <a:accent2>
        <a:srgbClr val="F36F00"/>
      </a:accent2>
      <a:accent3>
        <a:srgbClr val="009288"/>
      </a:accent3>
      <a:accent4>
        <a:srgbClr val="70AD47"/>
      </a:accent4>
      <a:accent5>
        <a:srgbClr val="0070C0"/>
      </a:accent5>
      <a:accent6>
        <a:srgbClr val="005364"/>
      </a:accent6>
      <a:hlink>
        <a:srgbClr val="FF0066"/>
      </a:hlink>
      <a:folHlink>
        <a:srgbClr val="0070C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DF00"/>
        </a:solidFill>
        <a:ln w="31750">
          <a:solidFill>
            <a:srgbClr val="F0DF00"/>
          </a:solidFill>
          <a:prstDash val="sysDot"/>
        </a:ln>
      </a:spPr>
      <a:bodyPr rtlCol="0" anchor="ctr"/>
      <a:lstStyle>
        <a:defPPr algn="ctr"/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dirty="0" smtClean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2008</Words>
  <Application>WPS 演示</Application>
  <PresentationFormat/>
  <Paragraphs>298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Agency FB</vt:lpstr>
      <vt:lpstr>黑体</vt:lpstr>
      <vt:lpstr>楷体</vt:lpstr>
      <vt:lpstr>Franklin Gothic Book</vt:lpstr>
      <vt:lpstr>Times New Roman</vt:lpstr>
      <vt:lpstr>Calibri</vt:lpstr>
      <vt:lpstr>Trebuchet MS</vt:lpstr>
      <vt:lpstr>Arial Unicode MS</vt:lpstr>
      <vt:lpstr>Impact</vt:lpstr>
      <vt:lpstr>新宋体</vt:lpstr>
      <vt:lpstr>Calibri</vt:lpstr>
      <vt:lpstr>方正姚体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4.pptx</dc:title>
  <dc:creator>SCM-W09</dc:creator>
  <cp:lastModifiedBy>宣宣</cp:lastModifiedBy>
  <cp:revision>3</cp:revision>
  <dcterms:created xsi:type="dcterms:W3CDTF">2021-08-30T04:30:00Z</dcterms:created>
  <dcterms:modified xsi:type="dcterms:W3CDTF">2021-08-30T04:43:47Z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