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2" r:id="rId5"/>
    <p:sldId id="263" r:id="rId6"/>
    <p:sldId id="273" r:id="rId7"/>
    <p:sldId id="274" r:id="rId8"/>
    <p:sldId id="275" r:id="rId9"/>
    <p:sldId id="257" r:id="rId10"/>
    <p:sldId id="260" r:id="rId11"/>
    <p:sldId id="264" r:id="rId12"/>
    <p:sldId id="265" r:id="rId13"/>
    <p:sldId id="268" r:id="rId14"/>
    <p:sldId id="269" r:id="rId15"/>
    <p:sldId id="271" r:id="rId16"/>
    <p:sldId id="270" r:id="rId17"/>
    <p:sldId id="267" r:id="rId18"/>
    <p:sldId id="272" r:id="rId19"/>
  </p:sldIdLst>
  <p:sldSz cx="9144000" cy="5143500" type="screen16x9"/>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 d="100"/>
          <a:sy n="10" d="100"/>
        </p:scale>
        <p:origin x="144" y="13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597819"/>
            <a:ext cx="7772400" cy="1102519"/>
          </a:xfrm>
        </p:spPr>
        <p:txBody>
          <a:bodyPr/>
          <a:lstStyle/>
          <a:p>
            <a:r>
              <a:rPr lang="zh-CN" altLang="en-US" dirty="0" smtClean="0"/>
              <a:t>单击此处编辑母版标题样式</a:t>
            </a:r>
            <a:endParaRPr lang="zh-CN" altLang="en-US" dirty="0"/>
          </a:p>
        </p:txBody>
      </p:sp>
      <p:sp>
        <p:nvSpPr>
          <p:cNvPr id="3" name="副标题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0DF39872-BF59-47DF-AB34-1A56872CEF4E}" type="datetimeFigureOut">
              <a:rPr lang="zh-CN" altLang="en-US" smtClean="0"/>
              <a:t>2022/5/10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AA33752-C179-4B1B-815A-18C03E26E612}" type="slidenum">
              <a:rPr lang="zh-CN" altLang="en-US" smtClean="0"/>
              <a:t>‹#›</a:t>
            </a:fld>
            <a:endParaRPr lang="zh-CN" altLang="en-US"/>
          </a:p>
        </p:txBody>
      </p:sp>
    </p:spTree>
    <p:extLst>
      <p:ext uri="{BB962C8B-B14F-4D97-AF65-F5344CB8AC3E}">
        <p14:creationId xmlns:p14="http://schemas.microsoft.com/office/powerpoint/2010/main" val="1525725710"/>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0DF39872-BF59-47DF-AB34-1A56872CEF4E}" type="datetimeFigureOut">
              <a:rPr lang="zh-CN" altLang="en-US" smtClean="0"/>
              <a:t>2022/5/10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AA33752-C179-4B1B-815A-18C03E26E612}" type="slidenum">
              <a:rPr lang="zh-CN" altLang="en-US" smtClean="0"/>
              <a:t>‹#›</a:t>
            </a:fld>
            <a:endParaRPr lang="zh-CN" altLang="en-US"/>
          </a:p>
        </p:txBody>
      </p:sp>
    </p:spTree>
    <p:extLst>
      <p:ext uri="{BB962C8B-B14F-4D97-AF65-F5344CB8AC3E}">
        <p14:creationId xmlns:p14="http://schemas.microsoft.com/office/powerpoint/2010/main" val="41737178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05979"/>
            <a:ext cx="2057400" cy="4388644"/>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05979"/>
            <a:ext cx="6019800" cy="4388644"/>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0DF39872-BF59-47DF-AB34-1A56872CEF4E}" type="datetimeFigureOut">
              <a:rPr lang="zh-CN" altLang="en-US" smtClean="0"/>
              <a:t>2022/5/10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AA33752-C179-4B1B-815A-18C03E26E612}" type="slidenum">
              <a:rPr lang="zh-CN" altLang="en-US" smtClean="0"/>
              <a:t>‹#›</a:t>
            </a:fld>
            <a:endParaRPr lang="zh-CN" altLang="en-US"/>
          </a:p>
        </p:txBody>
      </p:sp>
    </p:spTree>
    <p:extLst>
      <p:ext uri="{BB962C8B-B14F-4D97-AF65-F5344CB8AC3E}">
        <p14:creationId xmlns:p14="http://schemas.microsoft.com/office/powerpoint/2010/main" val="3285689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0DF39872-BF59-47DF-AB34-1A56872CEF4E}" type="datetimeFigureOut">
              <a:rPr lang="zh-CN" altLang="en-US" smtClean="0"/>
              <a:t>2022/5/10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AA33752-C179-4B1B-815A-18C03E26E612}" type="slidenum">
              <a:rPr lang="zh-CN" altLang="en-US" smtClean="0"/>
              <a:t>‹#›</a:t>
            </a:fld>
            <a:endParaRPr lang="zh-CN" altLang="en-US"/>
          </a:p>
        </p:txBody>
      </p:sp>
    </p:spTree>
    <p:extLst>
      <p:ext uri="{BB962C8B-B14F-4D97-AF65-F5344CB8AC3E}">
        <p14:creationId xmlns:p14="http://schemas.microsoft.com/office/powerpoint/2010/main" val="31746329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5176"/>
            <a:ext cx="7772400" cy="1021556"/>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0DF39872-BF59-47DF-AB34-1A56872CEF4E}" type="datetimeFigureOut">
              <a:rPr lang="zh-CN" altLang="en-US" smtClean="0"/>
              <a:t>2022/5/10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AA33752-C179-4B1B-815A-18C03E26E612}" type="slidenum">
              <a:rPr lang="zh-CN" altLang="en-US" smtClean="0"/>
              <a:t>‹#›</a:t>
            </a:fld>
            <a:endParaRPr lang="zh-CN" altLang="en-US"/>
          </a:p>
        </p:txBody>
      </p:sp>
    </p:spTree>
    <p:extLst>
      <p:ext uri="{BB962C8B-B14F-4D97-AF65-F5344CB8AC3E}">
        <p14:creationId xmlns:p14="http://schemas.microsoft.com/office/powerpoint/2010/main" val="17450130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0DF39872-BF59-47DF-AB34-1A56872CEF4E}" type="datetimeFigureOut">
              <a:rPr lang="zh-CN" altLang="en-US" smtClean="0"/>
              <a:t>2022/5/10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AA33752-C179-4B1B-815A-18C03E26E612}" type="slidenum">
              <a:rPr lang="zh-CN" altLang="en-US" smtClean="0"/>
              <a:t>‹#›</a:t>
            </a:fld>
            <a:endParaRPr lang="zh-CN" altLang="en-US"/>
          </a:p>
        </p:txBody>
      </p:sp>
    </p:spTree>
    <p:extLst>
      <p:ext uri="{BB962C8B-B14F-4D97-AF65-F5344CB8AC3E}">
        <p14:creationId xmlns:p14="http://schemas.microsoft.com/office/powerpoint/2010/main" val="17363141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0DF39872-BF59-47DF-AB34-1A56872CEF4E}" type="datetimeFigureOut">
              <a:rPr lang="zh-CN" altLang="en-US" smtClean="0"/>
              <a:t>2022/5/10</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AA33752-C179-4B1B-815A-18C03E26E612}" type="slidenum">
              <a:rPr lang="zh-CN" altLang="en-US" smtClean="0"/>
              <a:t>‹#›</a:t>
            </a:fld>
            <a:endParaRPr lang="zh-CN" altLang="en-US"/>
          </a:p>
        </p:txBody>
      </p:sp>
    </p:spTree>
    <p:extLst>
      <p:ext uri="{BB962C8B-B14F-4D97-AF65-F5344CB8AC3E}">
        <p14:creationId xmlns:p14="http://schemas.microsoft.com/office/powerpoint/2010/main" val="11602451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0DF39872-BF59-47DF-AB34-1A56872CEF4E}" type="datetimeFigureOut">
              <a:rPr lang="zh-CN" altLang="en-US" smtClean="0"/>
              <a:t>2022/5/10</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DAA33752-C179-4B1B-815A-18C03E26E612}" type="slidenum">
              <a:rPr lang="zh-CN" altLang="en-US" smtClean="0"/>
              <a:t>‹#›</a:t>
            </a:fld>
            <a:endParaRPr lang="zh-CN" altLang="en-US"/>
          </a:p>
        </p:txBody>
      </p:sp>
    </p:spTree>
    <p:extLst>
      <p:ext uri="{BB962C8B-B14F-4D97-AF65-F5344CB8AC3E}">
        <p14:creationId xmlns:p14="http://schemas.microsoft.com/office/powerpoint/2010/main" val="11169110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0DF39872-BF59-47DF-AB34-1A56872CEF4E}" type="datetimeFigureOut">
              <a:rPr lang="zh-CN" altLang="en-US" smtClean="0"/>
              <a:t>2022/5/10</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DAA33752-C179-4B1B-815A-18C03E26E612}" type="slidenum">
              <a:rPr lang="zh-CN" altLang="en-US" smtClean="0"/>
              <a:t>‹#›</a:t>
            </a:fld>
            <a:endParaRPr lang="zh-CN" altLang="en-US"/>
          </a:p>
        </p:txBody>
      </p:sp>
    </p:spTree>
    <p:extLst>
      <p:ext uri="{BB962C8B-B14F-4D97-AF65-F5344CB8AC3E}">
        <p14:creationId xmlns:p14="http://schemas.microsoft.com/office/powerpoint/2010/main" val="36095308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1" y="204787"/>
            <a:ext cx="3008313" cy="871538"/>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0DF39872-BF59-47DF-AB34-1A56872CEF4E}" type="datetimeFigureOut">
              <a:rPr lang="zh-CN" altLang="en-US" smtClean="0"/>
              <a:t>2022/5/10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AA33752-C179-4B1B-815A-18C03E26E612}" type="slidenum">
              <a:rPr lang="zh-CN" altLang="en-US" smtClean="0"/>
              <a:t>‹#›</a:t>
            </a:fld>
            <a:endParaRPr lang="zh-CN" altLang="en-US"/>
          </a:p>
        </p:txBody>
      </p:sp>
    </p:spTree>
    <p:extLst>
      <p:ext uri="{BB962C8B-B14F-4D97-AF65-F5344CB8AC3E}">
        <p14:creationId xmlns:p14="http://schemas.microsoft.com/office/powerpoint/2010/main" val="7131947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0450"/>
            <a:ext cx="5486400" cy="425054"/>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0DF39872-BF59-47DF-AB34-1A56872CEF4E}" type="datetimeFigureOut">
              <a:rPr lang="zh-CN" altLang="en-US" smtClean="0"/>
              <a:t>2022/5/10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AA33752-C179-4B1B-815A-18C03E26E612}" type="slidenum">
              <a:rPr lang="zh-CN" altLang="en-US" smtClean="0"/>
              <a:t>‹#›</a:t>
            </a:fld>
            <a:endParaRPr lang="zh-CN" altLang="en-US"/>
          </a:p>
        </p:txBody>
      </p:sp>
    </p:spTree>
    <p:extLst>
      <p:ext uri="{BB962C8B-B14F-4D97-AF65-F5344CB8AC3E}">
        <p14:creationId xmlns:p14="http://schemas.microsoft.com/office/powerpoint/2010/main" val="39640506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05978"/>
            <a:ext cx="8229600" cy="85725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0DF39872-BF59-47DF-AB34-1A56872CEF4E}" type="datetimeFigureOut">
              <a:rPr lang="zh-CN" altLang="en-US" smtClean="0"/>
              <a:t>2022/5/10</a:t>
            </a:fld>
            <a:endParaRPr lang="zh-CN" altLang="en-US"/>
          </a:p>
        </p:txBody>
      </p:sp>
      <p:sp>
        <p:nvSpPr>
          <p:cNvPr id="5" name="页脚占位符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AA33752-C179-4B1B-815A-18C03E26E612}" type="slidenum">
              <a:rPr lang="zh-CN" altLang="en-US" smtClean="0"/>
              <a:t>‹#›</a:t>
            </a:fld>
            <a:endParaRPr lang="zh-CN" altLang="en-US"/>
          </a:p>
        </p:txBody>
      </p:sp>
    </p:spTree>
    <p:extLst>
      <p:ext uri="{BB962C8B-B14F-4D97-AF65-F5344CB8AC3E}">
        <p14:creationId xmlns:p14="http://schemas.microsoft.com/office/powerpoint/2010/main" val="28548177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179512" y="771550"/>
            <a:ext cx="8712968" cy="2016224"/>
          </a:xfrm>
        </p:spPr>
        <p:txBody>
          <a:bodyPr>
            <a:normAutofit fontScale="90000"/>
          </a:bodyPr>
          <a:lstStyle/>
          <a:p>
            <a:pPr>
              <a:lnSpc>
                <a:spcPct val="150000"/>
              </a:lnSpc>
            </a:pPr>
            <a:r>
              <a:rPr lang="zh-CN" altLang="en-US" sz="4900" b="1" dirty="0" smtClean="0">
                <a:solidFill>
                  <a:srgbClr val="C00000"/>
                </a:solidFill>
              </a:rPr>
              <a:t>穿梭与突破</a:t>
            </a:r>
            <a:r>
              <a:rPr lang="en-US" altLang="zh-CN" b="1" dirty="0" smtClean="0"/>
              <a:t/>
            </a:r>
            <a:br>
              <a:rPr lang="en-US" altLang="zh-CN" b="1" dirty="0" smtClean="0"/>
            </a:br>
            <a:r>
              <a:rPr lang="zh-CN" altLang="zh-CN" sz="3200" b="1" dirty="0"/>
              <a:t>基于联合教研的素养导向历史单元教学</a:t>
            </a:r>
            <a:r>
              <a:rPr lang="zh-CN" altLang="en-US" sz="3200" b="1" dirty="0" smtClean="0"/>
              <a:t>的</a:t>
            </a:r>
            <a:r>
              <a:rPr lang="zh-CN" altLang="en-US" sz="3200" b="1" dirty="0" smtClean="0"/>
              <a:t>一些思考</a:t>
            </a:r>
            <a:endParaRPr lang="zh-CN" altLang="en-US" sz="3200" b="1" dirty="0"/>
          </a:p>
        </p:txBody>
      </p:sp>
      <p:sp>
        <p:nvSpPr>
          <p:cNvPr id="3" name="副标题 2"/>
          <p:cNvSpPr>
            <a:spLocks noGrp="1"/>
          </p:cNvSpPr>
          <p:nvPr>
            <p:ph type="subTitle" idx="1"/>
          </p:nvPr>
        </p:nvSpPr>
        <p:spPr>
          <a:xfrm>
            <a:off x="1331640" y="3147814"/>
            <a:ext cx="6400800" cy="1314450"/>
          </a:xfrm>
        </p:spPr>
        <p:txBody>
          <a:bodyPr>
            <a:normAutofit/>
          </a:bodyPr>
          <a:lstStyle/>
          <a:p>
            <a:r>
              <a:rPr lang="zh-CN" altLang="en-US" sz="2400" dirty="0" smtClean="0">
                <a:solidFill>
                  <a:schemeClr val="tx1"/>
                </a:solidFill>
              </a:rPr>
              <a:t>广西教育学院  夏辉辉</a:t>
            </a:r>
            <a:endParaRPr lang="en-US" altLang="zh-CN" sz="2400" dirty="0" smtClean="0">
              <a:solidFill>
                <a:schemeClr val="tx1"/>
              </a:solidFill>
            </a:endParaRPr>
          </a:p>
          <a:p>
            <a:r>
              <a:rPr lang="en-US" altLang="zh-CN" sz="2400" dirty="0" smtClean="0">
                <a:solidFill>
                  <a:schemeClr val="tx1"/>
                </a:solidFill>
              </a:rPr>
              <a:t>2022</a:t>
            </a:r>
            <a:r>
              <a:rPr lang="zh-CN" altLang="en-US" sz="2400" dirty="0" smtClean="0">
                <a:solidFill>
                  <a:schemeClr val="tx1"/>
                </a:solidFill>
              </a:rPr>
              <a:t>年</a:t>
            </a:r>
            <a:r>
              <a:rPr lang="en-US" altLang="zh-CN" sz="2400" dirty="0" smtClean="0">
                <a:solidFill>
                  <a:schemeClr val="tx1"/>
                </a:solidFill>
              </a:rPr>
              <a:t>5</a:t>
            </a:r>
            <a:r>
              <a:rPr lang="zh-CN" altLang="en-US" sz="2400" dirty="0" smtClean="0">
                <a:solidFill>
                  <a:schemeClr val="tx1"/>
                </a:solidFill>
              </a:rPr>
              <a:t>月</a:t>
            </a:r>
            <a:r>
              <a:rPr lang="en-US" altLang="zh-CN" sz="2400" dirty="0" smtClean="0">
                <a:solidFill>
                  <a:schemeClr val="tx1"/>
                </a:solidFill>
              </a:rPr>
              <a:t>10</a:t>
            </a:r>
            <a:r>
              <a:rPr lang="zh-CN" altLang="en-US" sz="2400" dirty="0" smtClean="0">
                <a:solidFill>
                  <a:schemeClr val="tx1"/>
                </a:solidFill>
              </a:rPr>
              <a:t>日</a:t>
            </a:r>
            <a:endParaRPr lang="zh-CN" altLang="en-US" sz="2400" dirty="0">
              <a:solidFill>
                <a:schemeClr val="tx1"/>
              </a:solidFill>
            </a:endParaRPr>
          </a:p>
        </p:txBody>
      </p:sp>
    </p:spTree>
    <p:extLst>
      <p:ext uri="{BB962C8B-B14F-4D97-AF65-F5344CB8AC3E}">
        <p14:creationId xmlns:p14="http://schemas.microsoft.com/office/powerpoint/2010/main" val="22272689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Autofit/>
          </a:bodyPr>
          <a:lstStyle/>
          <a:p>
            <a:pPr algn="l"/>
            <a:r>
              <a:rPr lang="zh-CN" altLang="en-US" sz="2800" b="1" dirty="0"/>
              <a:t>教</a:t>
            </a:r>
            <a:r>
              <a:rPr lang="zh-CN" altLang="en-US" sz="2800" b="1" dirty="0" smtClean="0"/>
              <a:t>学内容逻辑的梳理：在通史与专题史之间穿梭</a:t>
            </a:r>
            <a:endParaRPr lang="zh-CN" altLang="en-US" sz="2800" b="1" dirty="0"/>
          </a:p>
        </p:txBody>
      </p:sp>
      <p:sp>
        <p:nvSpPr>
          <p:cNvPr id="3" name="内容占位符 2"/>
          <p:cNvSpPr>
            <a:spLocks noGrp="1"/>
          </p:cNvSpPr>
          <p:nvPr>
            <p:ph idx="1"/>
          </p:nvPr>
        </p:nvSpPr>
        <p:spPr/>
        <p:txBody>
          <a:bodyPr/>
          <a:lstStyle/>
          <a:p>
            <a:endParaRPr lang="zh-CN" altLang="en-U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108923"/>
            <a:ext cx="8056540" cy="380334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019603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Autofit/>
          </a:bodyPr>
          <a:lstStyle/>
          <a:p>
            <a:pPr algn="l"/>
            <a:r>
              <a:rPr lang="zh-CN" altLang="en-US" sz="2800" b="1" dirty="0"/>
              <a:t>教</a:t>
            </a:r>
            <a:r>
              <a:rPr lang="zh-CN" altLang="en-US" sz="2800" b="1" dirty="0" smtClean="0"/>
              <a:t>学内容逻辑的梳理：在通史与专题史之间穿梭</a:t>
            </a:r>
            <a:endParaRPr lang="zh-CN" altLang="en-US" sz="2800" b="1" dirty="0"/>
          </a:p>
        </p:txBody>
      </p:sp>
      <p:sp>
        <p:nvSpPr>
          <p:cNvPr id="3" name="内容占位符 2"/>
          <p:cNvSpPr>
            <a:spLocks noGrp="1"/>
          </p:cNvSpPr>
          <p:nvPr>
            <p:ph idx="1"/>
          </p:nvPr>
        </p:nvSpPr>
        <p:spPr/>
        <p:txBody>
          <a:bodyPr/>
          <a:lstStyle/>
          <a:p>
            <a:endParaRPr lang="zh-CN" altLang="en-US" dirty="0"/>
          </a:p>
        </p:txBody>
      </p:sp>
      <p:pic>
        <p:nvPicPr>
          <p:cNvPr id="5" name="图片 4">
            <a:extLst>
              <a:ext uri="{FF2B5EF4-FFF2-40B4-BE49-F238E27FC236}">
                <a16:creationId xmlns="" xmlns:a16="http://schemas.microsoft.com/office/drawing/2014/main" id="{AEC7EC99-12F2-4183-B2E8-710C93757C3E}"/>
              </a:ext>
            </a:extLst>
          </p:cNvPr>
          <p:cNvPicPr/>
          <p:nvPr/>
        </p:nvPicPr>
        <p:blipFill>
          <a:blip r:embed="rId2"/>
          <a:stretch>
            <a:fillRect/>
          </a:stretch>
        </p:blipFill>
        <p:spPr>
          <a:xfrm>
            <a:off x="0" y="1538"/>
            <a:ext cx="9144000" cy="5068167"/>
          </a:xfrm>
          <a:prstGeom prst="rect">
            <a:avLst/>
          </a:prstGeom>
        </p:spPr>
      </p:pic>
    </p:spTree>
    <p:extLst>
      <p:ext uri="{BB962C8B-B14F-4D97-AF65-F5344CB8AC3E}">
        <p14:creationId xmlns:p14="http://schemas.microsoft.com/office/powerpoint/2010/main" val="30054530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a:bodyPr>
          <a:lstStyle/>
          <a:p>
            <a:pPr algn="ctr"/>
            <a:r>
              <a:rPr lang="zh-CN" altLang="en-US" sz="2800" b="1" dirty="0" smtClean="0"/>
              <a:t>商业贸易与社会生活</a:t>
            </a:r>
            <a:endParaRPr lang="en-US" altLang="zh-CN" sz="2800" b="1" dirty="0" smtClean="0"/>
          </a:p>
          <a:p>
            <a:pPr algn="ctr"/>
            <a:endParaRPr lang="en-US" altLang="zh-CN" sz="2800" b="1" dirty="0" smtClean="0"/>
          </a:p>
          <a:p>
            <a:pPr>
              <a:buFont typeface="Wingdings" panose="05000000000000000000" pitchFamily="2" charset="2"/>
              <a:buChar char="u"/>
            </a:pPr>
            <a:r>
              <a:rPr lang="zh-CN" altLang="en-US" sz="2800" dirty="0" smtClean="0">
                <a:latin typeface="楷体" panose="02010609060101010101" pitchFamily="49" charset="-122"/>
                <a:ea typeface="楷体" panose="02010609060101010101" pitchFamily="49" charset="-122"/>
              </a:rPr>
              <a:t>历史的逻辑（古代、近代、现代）</a:t>
            </a:r>
            <a:endParaRPr lang="en-US" altLang="zh-CN" sz="2800" dirty="0" smtClean="0">
              <a:latin typeface="楷体" panose="02010609060101010101" pitchFamily="49" charset="-122"/>
              <a:ea typeface="楷体" panose="02010609060101010101" pitchFamily="49" charset="-122"/>
            </a:endParaRPr>
          </a:p>
          <a:p>
            <a:pPr>
              <a:buFont typeface="Wingdings" panose="05000000000000000000" pitchFamily="2" charset="2"/>
              <a:buChar char="u"/>
            </a:pPr>
            <a:r>
              <a:rPr lang="zh-CN" altLang="en-US" sz="2800" dirty="0" smtClean="0">
                <a:latin typeface="楷体" panose="02010609060101010101" pitchFamily="49" charset="-122"/>
                <a:ea typeface="楷体" panose="02010609060101010101" pitchFamily="49" charset="-122"/>
              </a:rPr>
              <a:t>教材的逻辑</a:t>
            </a:r>
            <a:endParaRPr lang="en-US" altLang="zh-CN" sz="2800" dirty="0" smtClean="0">
              <a:latin typeface="楷体" panose="02010609060101010101" pitchFamily="49" charset="-122"/>
              <a:ea typeface="楷体" panose="02010609060101010101" pitchFamily="49" charset="-122"/>
            </a:endParaRPr>
          </a:p>
          <a:p>
            <a:pPr>
              <a:buFont typeface="Wingdings" panose="05000000000000000000" pitchFamily="2" charset="2"/>
              <a:buChar char="u"/>
            </a:pPr>
            <a:r>
              <a:rPr lang="zh-CN" altLang="en-US" sz="2800" dirty="0" smtClean="0">
                <a:latin typeface="楷体" panose="02010609060101010101" pitchFamily="49" charset="-122"/>
                <a:ea typeface="楷体" panose="02010609060101010101" pitchFamily="49" charset="-122"/>
              </a:rPr>
              <a:t>学生认知逻辑（要素、趋势）</a:t>
            </a:r>
            <a:endParaRPr lang="en-US" altLang="zh-CN" sz="2800" dirty="0" smtClean="0">
              <a:latin typeface="楷体" panose="02010609060101010101" pitchFamily="49" charset="-122"/>
              <a:ea typeface="楷体" panose="02010609060101010101" pitchFamily="49" charset="-122"/>
            </a:endParaRPr>
          </a:p>
          <a:p>
            <a:pPr>
              <a:buFont typeface="Wingdings" panose="05000000000000000000" pitchFamily="2" charset="2"/>
              <a:buChar char="u"/>
            </a:pPr>
            <a:r>
              <a:rPr lang="zh-CN" altLang="en-US" sz="2800" dirty="0">
                <a:latin typeface="楷体" panose="02010609060101010101" pitchFamily="49" charset="-122"/>
                <a:ea typeface="楷体" panose="02010609060101010101" pitchFamily="49" charset="-122"/>
              </a:rPr>
              <a:t>教</a:t>
            </a:r>
            <a:r>
              <a:rPr lang="zh-CN" altLang="en-US" sz="2800" dirty="0" smtClean="0">
                <a:latin typeface="楷体" panose="02010609060101010101" pitchFamily="49" charset="-122"/>
                <a:ea typeface="楷体" panose="02010609060101010101" pitchFamily="49" charset="-122"/>
              </a:rPr>
              <a:t>学设计逻辑</a:t>
            </a:r>
            <a:endParaRPr lang="zh-CN" altLang="en-US" sz="2800" dirty="0">
              <a:latin typeface="楷体" panose="02010609060101010101" pitchFamily="49" charset="-122"/>
              <a:ea typeface="楷体" panose="02010609060101010101" pitchFamily="49" charset="-122"/>
            </a:endParaRPr>
          </a:p>
        </p:txBody>
      </p:sp>
      <p:sp>
        <p:nvSpPr>
          <p:cNvPr id="6" name="标题 1"/>
          <p:cNvSpPr>
            <a:spLocks noGrp="1"/>
          </p:cNvSpPr>
          <p:nvPr>
            <p:ph type="title"/>
          </p:nvPr>
        </p:nvSpPr>
        <p:spPr>
          <a:xfrm>
            <a:off x="457200" y="205978"/>
            <a:ext cx="8229600" cy="857250"/>
          </a:xfrm>
        </p:spPr>
        <p:txBody>
          <a:bodyPr>
            <a:noAutofit/>
          </a:bodyPr>
          <a:lstStyle/>
          <a:p>
            <a:pPr algn="l"/>
            <a:r>
              <a:rPr lang="zh-CN" altLang="en-US" sz="2800" b="1" dirty="0" smtClean="0"/>
              <a:t>教学内容逻辑的梳理：在通史与专题史之间穿梭</a:t>
            </a:r>
            <a:endParaRPr lang="zh-CN" altLang="en-US" sz="2800" b="1" dirty="0"/>
          </a:p>
        </p:txBody>
      </p:sp>
    </p:spTree>
    <p:extLst>
      <p:ext uri="{BB962C8B-B14F-4D97-AF65-F5344CB8AC3E}">
        <p14:creationId xmlns:p14="http://schemas.microsoft.com/office/powerpoint/2010/main" val="15501661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04258" y="195486"/>
            <a:ext cx="9036496" cy="857250"/>
          </a:xfrm>
        </p:spPr>
        <p:txBody>
          <a:bodyPr>
            <a:noAutofit/>
          </a:bodyPr>
          <a:lstStyle/>
          <a:p>
            <a:r>
              <a:rPr lang="zh-CN" altLang="en-US" sz="2800" b="1" dirty="0" smtClean="0"/>
              <a:t>教学目标的设计与达成：在知识与素养之间寻求突破</a:t>
            </a:r>
            <a:endParaRPr lang="zh-CN" altLang="en-US" sz="2800" b="1" dirty="0"/>
          </a:p>
        </p:txBody>
      </p:sp>
      <p:sp>
        <p:nvSpPr>
          <p:cNvPr id="3" name="内容占位符 2"/>
          <p:cNvSpPr>
            <a:spLocks noGrp="1"/>
          </p:cNvSpPr>
          <p:nvPr>
            <p:ph idx="1"/>
          </p:nvPr>
        </p:nvSpPr>
        <p:spPr/>
        <p:txBody>
          <a:bodyPr>
            <a:normAutofit lnSpcReduction="10000"/>
          </a:bodyPr>
          <a:lstStyle/>
          <a:p>
            <a:r>
              <a:rPr lang="zh-CN" altLang="en-US" sz="2400" b="1" dirty="0" smtClean="0"/>
              <a:t>江苏省溧水高级中学 谈娟老师</a:t>
            </a:r>
            <a:r>
              <a:rPr lang="en-US" altLang="zh-CN" sz="2400" b="1" dirty="0" smtClean="0"/>
              <a:t>《</a:t>
            </a:r>
            <a:r>
              <a:rPr lang="zh-CN" altLang="en-US" sz="2400" b="1" dirty="0" smtClean="0"/>
              <a:t>商业贸易范围的拓展</a:t>
            </a:r>
            <a:r>
              <a:rPr lang="en-US" altLang="zh-CN" sz="2400" b="1" dirty="0" smtClean="0"/>
              <a:t>》</a:t>
            </a:r>
          </a:p>
          <a:p>
            <a:endParaRPr lang="en-US" altLang="zh-CN" sz="2400" dirty="0" smtClean="0"/>
          </a:p>
          <a:p>
            <a:r>
              <a:rPr lang="zh-CN" altLang="en-US" sz="2400" dirty="0" smtClean="0"/>
              <a:t> </a:t>
            </a:r>
            <a:r>
              <a:rPr lang="zh-CN" altLang="en-US" sz="2400" dirty="0" smtClean="0"/>
              <a:t>具备</a:t>
            </a:r>
            <a:r>
              <a:rPr lang="zh-CN" altLang="en-US" sz="2400" b="1" dirty="0" smtClean="0">
                <a:solidFill>
                  <a:srgbClr val="C00000"/>
                </a:solidFill>
              </a:rPr>
              <a:t>娴熟的教学技能</a:t>
            </a:r>
            <a:r>
              <a:rPr lang="zh-CN" altLang="en-US" sz="2400" dirty="0" smtClean="0"/>
              <a:t>，最大限度地平衡了学生学习基础与教材内容之间的关系，运用了</a:t>
            </a:r>
            <a:r>
              <a:rPr lang="zh-CN" altLang="en-US" sz="2400" b="1" dirty="0" smtClean="0">
                <a:solidFill>
                  <a:srgbClr val="C00000"/>
                </a:solidFill>
              </a:rPr>
              <a:t>丰富而鲜活的教学素材</a:t>
            </a:r>
            <a:r>
              <a:rPr lang="zh-CN" altLang="en-US" sz="2400" dirty="0" smtClean="0"/>
              <a:t>，以“人”为中心，从商 路、商 品 、商 人三个角度引导学生了解商业贸易范围的拓展。</a:t>
            </a:r>
            <a:endParaRPr lang="en-US" altLang="zh-CN" sz="2400" dirty="0" smtClean="0"/>
          </a:p>
          <a:p>
            <a:r>
              <a:rPr lang="zh-CN" altLang="en-US" sz="2400" dirty="0" smtClean="0"/>
              <a:t>人</a:t>
            </a:r>
            <a:r>
              <a:rPr lang="zh-CN" altLang="en-US" sz="2400" dirty="0" smtClean="0"/>
              <a:t>类商贸活动空间的扩大，不仅仅是地理空间的扩大，还包括商品范畴、商人群体的扩大，有利于学生从哲学层面理解“</a:t>
            </a:r>
            <a:r>
              <a:rPr lang="zh-CN" altLang="en-US" sz="2400" b="1" dirty="0" smtClean="0">
                <a:solidFill>
                  <a:srgbClr val="C00000"/>
                </a:solidFill>
              </a:rPr>
              <a:t>时空观念</a:t>
            </a:r>
            <a:r>
              <a:rPr lang="zh-CN" altLang="en-US" sz="2400" dirty="0" smtClean="0"/>
              <a:t>”是指人的实践“时空” 。</a:t>
            </a:r>
            <a:endParaRPr lang="zh-CN" altLang="en-US" sz="2400" dirty="0"/>
          </a:p>
        </p:txBody>
      </p:sp>
    </p:spTree>
    <p:extLst>
      <p:ext uri="{BB962C8B-B14F-4D97-AF65-F5344CB8AC3E}">
        <p14:creationId xmlns:p14="http://schemas.microsoft.com/office/powerpoint/2010/main" val="361960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67544" y="1203598"/>
            <a:ext cx="8229600" cy="3394472"/>
          </a:xfrm>
        </p:spPr>
        <p:txBody>
          <a:bodyPr>
            <a:normAutofit/>
          </a:bodyPr>
          <a:lstStyle/>
          <a:p>
            <a:r>
              <a:rPr lang="zh-CN" altLang="en-US" sz="2400" b="1" dirty="0" smtClean="0"/>
              <a:t>安徽省芜湖市第一中学 黄友高老师</a:t>
            </a:r>
            <a:r>
              <a:rPr lang="en-US" altLang="zh-CN" sz="2400" b="1" dirty="0" smtClean="0"/>
              <a:t>《</a:t>
            </a:r>
            <a:r>
              <a:rPr lang="zh-CN" altLang="en-US" sz="2400" b="1" dirty="0" smtClean="0"/>
              <a:t>商业贸易内容的扩展</a:t>
            </a:r>
            <a:r>
              <a:rPr lang="en-US" altLang="zh-CN" sz="2400" b="1" dirty="0" smtClean="0"/>
              <a:t>》</a:t>
            </a:r>
          </a:p>
          <a:p>
            <a:endParaRPr lang="en-US" altLang="zh-CN" sz="2400" dirty="0" smtClean="0"/>
          </a:p>
          <a:p>
            <a:r>
              <a:rPr lang="zh-CN" altLang="en-US" sz="2400" dirty="0" smtClean="0"/>
              <a:t>具</a:t>
            </a:r>
            <a:r>
              <a:rPr lang="zh-CN" altLang="en-US" sz="2400" dirty="0" smtClean="0"/>
              <a:t>有</a:t>
            </a:r>
            <a:r>
              <a:rPr lang="zh-CN" altLang="en-US" sz="2400" b="1" dirty="0" smtClean="0">
                <a:solidFill>
                  <a:srgbClr val="C00000"/>
                </a:solidFill>
              </a:rPr>
              <a:t>深厚的理论功底</a:t>
            </a:r>
            <a:r>
              <a:rPr lang="zh-CN" altLang="en-US" sz="2400" dirty="0" smtClean="0"/>
              <a:t>，从工具手段、经营形式、中心格局等角度，运用</a:t>
            </a:r>
            <a:r>
              <a:rPr lang="zh-CN" altLang="en-US" sz="2400" b="1" dirty="0" smtClean="0">
                <a:solidFill>
                  <a:srgbClr val="C00000"/>
                </a:solidFill>
              </a:rPr>
              <a:t>唯物史观</a:t>
            </a:r>
            <a:r>
              <a:rPr lang="zh-CN" altLang="en-US" sz="2400" dirty="0" smtClean="0"/>
              <a:t>分析推动商业贸易变化的根本动因，引导学生认识物质生产的发展与进步推动着商业贸易形式的变化以及规模与领域的扩大，而商业贸易的发展与变化，又推动着经济与社会的变革，深刻地影响着我们的日常生活。</a:t>
            </a:r>
            <a:endParaRPr lang="zh-CN" altLang="en-US" sz="2400" dirty="0"/>
          </a:p>
        </p:txBody>
      </p:sp>
      <p:sp>
        <p:nvSpPr>
          <p:cNvPr id="5" name="标题 1"/>
          <p:cNvSpPr>
            <a:spLocks noGrp="1"/>
          </p:cNvSpPr>
          <p:nvPr>
            <p:ph type="title"/>
          </p:nvPr>
        </p:nvSpPr>
        <p:spPr>
          <a:xfrm>
            <a:off x="104258" y="195486"/>
            <a:ext cx="9036496" cy="857250"/>
          </a:xfrm>
        </p:spPr>
        <p:txBody>
          <a:bodyPr>
            <a:noAutofit/>
          </a:bodyPr>
          <a:lstStyle/>
          <a:p>
            <a:r>
              <a:rPr lang="zh-CN" altLang="en-US" sz="2800" b="1" dirty="0" smtClean="0"/>
              <a:t>教学目标的设计与达成：在知识与素养之间寻求突破</a:t>
            </a:r>
            <a:endParaRPr lang="zh-CN" altLang="en-US" sz="2800" b="1" dirty="0"/>
          </a:p>
        </p:txBody>
      </p:sp>
    </p:spTree>
    <p:extLst>
      <p:ext uri="{BB962C8B-B14F-4D97-AF65-F5344CB8AC3E}">
        <p14:creationId xmlns:p14="http://schemas.microsoft.com/office/powerpoint/2010/main" val="1931948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67544" y="1203598"/>
            <a:ext cx="8229600" cy="3394472"/>
          </a:xfrm>
        </p:spPr>
        <p:txBody>
          <a:bodyPr>
            <a:normAutofit lnSpcReduction="10000"/>
          </a:bodyPr>
          <a:lstStyle/>
          <a:p>
            <a:r>
              <a:rPr lang="zh-CN" altLang="zh-CN" sz="2400" b="1" dirty="0"/>
              <a:t>广西柳州高级中学 黄一</a:t>
            </a:r>
            <a:r>
              <a:rPr lang="zh-CN" altLang="zh-CN" sz="2400" b="1" dirty="0" smtClean="0"/>
              <a:t>聪</a:t>
            </a:r>
            <a:r>
              <a:rPr lang="zh-CN" altLang="en-US" sz="2400" b="1" dirty="0" smtClean="0"/>
              <a:t>老师</a:t>
            </a:r>
            <a:r>
              <a:rPr lang="en-US" altLang="zh-CN" sz="2400" b="1" dirty="0" smtClean="0"/>
              <a:t>《</a:t>
            </a:r>
            <a:r>
              <a:rPr lang="zh-CN" altLang="en-US" sz="2400" b="1" dirty="0" smtClean="0"/>
              <a:t>商业贸易机制的发展</a:t>
            </a:r>
            <a:r>
              <a:rPr lang="en-US" altLang="zh-CN" sz="2400" b="1" dirty="0" smtClean="0"/>
              <a:t>》</a:t>
            </a:r>
          </a:p>
          <a:p>
            <a:r>
              <a:rPr lang="zh-CN" altLang="en-US" sz="2400" dirty="0"/>
              <a:t>具有</a:t>
            </a:r>
            <a:r>
              <a:rPr lang="zh-CN" altLang="en-US" sz="2400" b="1" dirty="0">
                <a:solidFill>
                  <a:srgbClr val="C00000"/>
                </a:solidFill>
              </a:rPr>
              <a:t>很强的亲和</a:t>
            </a:r>
            <a:r>
              <a:rPr lang="zh-CN" altLang="en-US" sz="2400" b="1" dirty="0" smtClean="0">
                <a:solidFill>
                  <a:srgbClr val="C00000"/>
                </a:solidFill>
              </a:rPr>
              <a:t>力。</a:t>
            </a:r>
            <a:r>
              <a:rPr lang="zh-CN" altLang="en-US" sz="2400" dirty="0" smtClean="0"/>
              <a:t>从</a:t>
            </a:r>
            <a:r>
              <a:rPr lang="zh-CN" altLang="zh-CN" sz="2400" dirty="0"/>
              <a:t>现代世</a:t>
            </a:r>
            <a:r>
              <a:rPr lang="zh-CN" altLang="zh-CN" sz="2400" dirty="0" smtClean="0"/>
              <a:t>界</a:t>
            </a:r>
            <a:r>
              <a:rPr lang="zh-CN" altLang="en-US" sz="2400" dirty="0" smtClean="0"/>
              <a:t>国际</a:t>
            </a:r>
            <a:r>
              <a:rPr lang="zh-CN" altLang="zh-CN" sz="2400" dirty="0" smtClean="0"/>
              <a:t>经</a:t>
            </a:r>
            <a:r>
              <a:rPr lang="zh-CN" altLang="zh-CN" sz="2400" dirty="0"/>
              <a:t>济发展的两组矛</a:t>
            </a:r>
            <a:r>
              <a:rPr lang="zh-CN" altLang="zh-CN" sz="2400" dirty="0" smtClean="0"/>
              <a:t>盾</a:t>
            </a:r>
            <a:r>
              <a:rPr lang="zh-CN" altLang="en-US" sz="2400" dirty="0" smtClean="0"/>
              <a:t>出发，即</a:t>
            </a:r>
            <a:r>
              <a:rPr lang="zh-CN" altLang="zh-CN" sz="2400" dirty="0" smtClean="0"/>
              <a:t>商</a:t>
            </a:r>
            <a:r>
              <a:rPr lang="zh-CN" altLang="zh-CN" sz="2400" dirty="0"/>
              <a:t>贸效</a:t>
            </a:r>
            <a:r>
              <a:rPr lang="zh-CN" altLang="zh-CN" sz="2400" dirty="0" smtClean="0"/>
              <a:t>率极</a:t>
            </a:r>
            <a:r>
              <a:rPr lang="zh-CN" altLang="zh-CN" sz="2400" dirty="0"/>
              <a:t>大提</a:t>
            </a:r>
            <a:r>
              <a:rPr lang="zh-CN" altLang="zh-CN" sz="2400" dirty="0" smtClean="0"/>
              <a:t>高</a:t>
            </a:r>
            <a:r>
              <a:rPr lang="zh-CN" altLang="en-US" sz="2400" dirty="0" smtClean="0"/>
              <a:t>与</a:t>
            </a:r>
            <a:r>
              <a:rPr lang="zh-CN" altLang="zh-CN" sz="2400" dirty="0" smtClean="0"/>
              <a:t>金</a:t>
            </a:r>
            <a:r>
              <a:rPr lang="zh-CN" altLang="zh-CN" sz="2400" dirty="0"/>
              <a:t>融风</a:t>
            </a:r>
            <a:r>
              <a:rPr lang="zh-CN" altLang="zh-CN" sz="2400" dirty="0" smtClean="0"/>
              <a:t>险不</a:t>
            </a:r>
            <a:r>
              <a:rPr lang="zh-CN" altLang="zh-CN" sz="2400" dirty="0"/>
              <a:t>断增</a:t>
            </a:r>
            <a:r>
              <a:rPr lang="zh-CN" altLang="zh-CN" sz="2400" dirty="0" smtClean="0"/>
              <a:t>大</a:t>
            </a:r>
            <a:r>
              <a:rPr lang="zh-CN" altLang="en-US" sz="2400" dirty="0" smtClean="0"/>
              <a:t>之间的矛盾</a:t>
            </a:r>
            <a:r>
              <a:rPr lang="zh-CN" altLang="zh-CN" sz="2400" dirty="0" smtClean="0"/>
              <a:t>，国</a:t>
            </a:r>
            <a:r>
              <a:rPr lang="zh-CN" altLang="zh-CN" sz="2400" dirty="0"/>
              <a:t>际经</a:t>
            </a:r>
            <a:r>
              <a:rPr lang="zh-CN" altLang="zh-CN" sz="2400" dirty="0" smtClean="0"/>
              <a:t>济相</a:t>
            </a:r>
            <a:r>
              <a:rPr lang="zh-CN" altLang="zh-CN" sz="2400" dirty="0"/>
              <a:t>互依</a:t>
            </a:r>
            <a:r>
              <a:rPr lang="zh-CN" altLang="zh-CN" sz="2400" dirty="0" smtClean="0"/>
              <a:t>存</a:t>
            </a:r>
            <a:r>
              <a:rPr lang="zh-CN" altLang="en-US" sz="2400" dirty="0" smtClean="0"/>
              <a:t>性越来越高</a:t>
            </a:r>
            <a:r>
              <a:rPr lang="zh-CN" altLang="zh-CN" sz="2400" dirty="0" smtClean="0"/>
              <a:t>与</a:t>
            </a:r>
            <a:r>
              <a:rPr lang="zh-CN" altLang="zh-CN" sz="2400" dirty="0"/>
              <a:t>各国希望保持经济独立自主之</a:t>
            </a:r>
            <a:r>
              <a:rPr lang="zh-CN" altLang="zh-CN" sz="2400" dirty="0" smtClean="0"/>
              <a:t>间</a:t>
            </a:r>
            <a:r>
              <a:rPr lang="zh-CN" altLang="en-US" sz="2400" dirty="0" smtClean="0"/>
              <a:t>的矛盾</a:t>
            </a:r>
            <a:r>
              <a:rPr lang="zh-CN" altLang="en-US" sz="2400" dirty="0" smtClean="0"/>
              <a:t>，运</a:t>
            </a:r>
            <a:r>
              <a:rPr lang="zh-CN" altLang="en-US" sz="2400" dirty="0" smtClean="0"/>
              <a:t>用</a:t>
            </a:r>
            <a:r>
              <a:rPr lang="zh-CN" altLang="en-US" sz="2400" b="1" dirty="0" smtClean="0">
                <a:solidFill>
                  <a:srgbClr val="C00000"/>
                </a:solidFill>
              </a:rPr>
              <a:t>案例教学</a:t>
            </a:r>
            <a:r>
              <a:rPr lang="zh-CN" altLang="en-US" sz="2400" dirty="0" smtClean="0"/>
              <a:t>，开展充分的</a:t>
            </a:r>
            <a:r>
              <a:rPr lang="zh-CN" altLang="en-US" sz="2400" b="1" dirty="0" smtClean="0">
                <a:solidFill>
                  <a:srgbClr val="C00000"/>
                </a:solidFill>
              </a:rPr>
              <a:t>史料教学</a:t>
            </a:r>
            <a:r>
              <a:rPr lang="zh-CN" altLang="en-US" sz="2400" dirty="0" smtClean="0"/>
              <a:t>，探究在国际贸易冲突和金融危机中，国际贸易与金融体系的解决机制，深化对世界经济制度化、规范化和法制化发展趋势的认识，提升</a:t>
            </a:r>
            <a:r>
              <a:rPr lang="zh-CN" altLang="en-US" sz="2400" b="1" dirty="0" smtClean="0">
                <a:solidFill>
                  <a:srgbClr val="C00000"/>
                </a:solidFill>
              </a:rPr>
              <a:t>史料实证</a:t>
            </a:r>
            <a:r>
              <a:rPr lang="zh-CN" altLang="en-US" sz="2400" dirty="0" smtClean="0"/>
              <a:t>素养，同时为中国的责任担当做了很好的铺垫，有利于</a:t>
            </a:r>
            <a:r>
              <a:rPr lang="zh-CN" altLang="en-US" sz="2400" b="1" dirty="0" smtClean="0">
                <a:solidFill>
                  <a:srgbClr val="C00000"/>
                </a:solidFill>
              </a:rPr>
              <a:t>家国情怀</a:t>
            </a:r>
            <a:r>
              <a:rPr lang="zh-CN" altLang="en-US" sz="2400" dirty="0" smtClean="0"/>
              <a:t>的培养。</a:t>
            </a:r>
            <a:endParaRPr lang="en-US" altLang="zh-CN" sz="2400" dirty="0" smtClean="0"/>
          </a:p>
        </p:txBody>
      </p:sp>
      <p:sp>
        <p:nvSpPr>
          <p:cNvPr id="5" name="标题 1"/>
          <p:cNvSpPr>
            <a:spLocks noGrp="1"/>
          </p:cNvSpPr>
          <p:nvPr>
            <p:ph type="title"/>
          </p:nvPr>
        </p:nvSpPr>
        <p:spPr>
          <a:xfrm>
            <a:off x="104258" y="195486"/>
            <a:ext cx="9036496" cy="857250"/>
          </a:xfrm>
        </p:spPr>
        <p:txBody>
          <a:bodyPr>
            <a:noAutofit/>
          </a:bodyPr>
          <a:lstStyle/>
          <a:p>
            <a:r>
              <a:rPr lang="zh-CN" altLang="en-US" sz="2800" b="1" dirty="0" smtClean="0"/>
              <a:t>教学目标的设计与达成：在知识与素养之间寻求突破</a:t>
            </a:r>
            <a:endParaRPr lang="zh-CN" altLang="en-US" sz="2800" b="1" dirty="0"/>
          </a:p>
        </p:txBody>
      </p:sp>
    </p:spTree>
    <p:extLst>
      <p:ext uri="{BB962C8B-B14F-4D97-AF65-F5344CB8AC3E}">
        <p14:creationId xmlns:p14="http://schemas.microsoft.com/office/powerpoint/2010/main" val="14047072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600" b="1" dirty="0" smtClean="0"/>
              <a:t>跨区域联</a:t>
            </a:r>
            <a:r>
              <a:rPr lang="zh-CN" altLang="en-US" sz="3600" b="1" dirty="0"/>
              <a:t>合教</a:t>
            </a:r>
            <a:r>
              <a:rPr lang="zh-CN" altLang="en-US" sz="3600" b="1" dirty="0" smtClean="0"/>
              <a:t>研的价值反思</a:t>
            </a:r>
            <a:endParaRPr lang="zh-CN" altLang="en-US" sz="3600" b="1" dirty="0"/>
          </a:p>
        </p:txBody>
      </p:sp>
      <p:sp>
        <p:nvSpPr>
          <p:cNvPr id="3" name="内容占位符 2"/>
          <p:cNvSpPr>
            <a:spLocks noGrp="1"/>
          </p:cNvSpPr>
          <p:nvPr>
            <p:ph idx="1"/>
          </p:nvPr>
        </p:nvSpPr>
        <p:spPr>
          <a:xfrm>
            <a:off x="107504" y="1275606"/>
            <a:ext cx="4320480" cy="3528392"/>
          </a:xfrm>
        </p:spPr>
        <p:txBody>
          <a:bodyPr>
            <a:noAutofit/>
          </a:bodyPr>
          <a:lstStyle/>
          <a:p>
            <a:r>
              <a:rPr lang="zh-CN" altLang="en-US" sz="2400" dirty="0" smtClean="0">
                <a:latin typeface="楷体" panose="02010609060101010101" pitchFamily="49" charset="-122"/>
                <a:ea typeface="楷体" panose="02010609060101010101" pitchFamily="49" charset="-122"/>
              </a:rPr>
              <a:t>来自不同地区的老师，在课堂上展示了本地、本校的教学及教研风格，给听课老师以极大的想像空间。正是多姿多彩的教学面貌，极大地丰富了高中历史教育发展的样态，在差异互补的基础促进各地教学教研的发展。</a:t>
            </a:r>
            <a:endParaRPr lang="zh-CN" altLang="en-US" sz="2400" dirty="0">
              <a:latin typeface="楷体" panose="02010609060101010101" pitchFamily="49" charset="-122"/>
              <a:ea typeface="楷体" panose="02010609060101010101" pitchFamily="49" charset="-122"/>
            </a:endParaRPr>
          </a:p>
        </p:txBody>
      </p:sp>
      <p:sp>
        <p:nvSpPr>
          <p:cNvPr id="4" name="TextBox 3"/>
          <p:cNvSpPr txBox="1"/>
          <p:nvPr/>
        </p:nvSpPr>
        <p:spPr>
          <a:xfrm>
            <a:off x="4572000" y="1635646"/>
            <a:ext cx="4427984" cy="2308324"/>
          </a:xfrm>
          <a:prstGeom prst="rect">
            <a:avLst/>
          </a:prstGeom>
          <a:noFill/>
          <a:ln>
            <a:solidFill>
              <a:schemeClr val="accent1"/>
            </a:solidFill>
          </a:ln>
        </p:spPr>
        <p:txBody>
          <a:bodyPr wrap="square" rtlCol="0">
            <a:spAutoFit/>
          </a:bodyPr>
          <a:lstStyle/>
          <a:p>
            <a:pPr marL="342900" indent="-342900">
              <a:buFont typeface="Wingdings" panose="05000000000000000000" pitchFamily="2" charset="2"/>
              <a:buChar char="l"/>
            </a:pPr>
            <a:r>
              <a:rPr lang="zh-CN" altLang="zh-CN" sz="2400" dirty="0"/>
              <a:t>江苏省溧水高级中学 谈</a:t>
            </a:r>
            <a:r>
              <a:rPr lang="en-US" altLang="zh-CN" sz="2400" dirty="0"/>
              <a:t>  </a:t>
            </a:r>
            <a:r>
              <a:rPr lang="zh-CN" altLang="zh-CN" sz="2400" dirty="0"/>
              <a:t>娟</a:t>
            </a:r>
          </a:p>
          <a:p>
            <a:pPr marL="342900" indent="-342900">
              <a:buFont typeface="Wingdings" panose="05000000000000000000" pitchFamily="2" charset="2"/>
              <a:buChar char="l"/>
            </a:pPr>
            <a:r>
              <a:rPr lang="zh-CN" altLang="zh-CN" sz="2400" dirty="0"/>
              <a:t>安徽省芜湖市第一中学 黄友高</a:t>
            </a:r>
          </a:p>
          <a:p>
            <a:pPr marL="342900" indent="-342900">
              <a:buFont typeface="Wingdings" panose="05000000000000000000" pitchFamily="2" charset="2"/>
              <a:buChar char="l"/>
            </a:pPr>
            <a:r>
              <a:rPr lang="zh-CN" altLang="zh-CN" sz="2400" dirty="0"/>
              <a:t>广西柳州高级中学 黄一聪</a:t>
            </a:r>
          </a:p>
          <a:p>
            <a:pPr marL="342900" indent="-342900">
              <a:buFont typeface="Wingdings" panose="05000000000000000000" pitchFamily="2" charset="2"/>
              <a:buChar char="l"/>
            </a:pPr>
            <a:r>
              <a:rPr lang="zh-CN" altLang="zh-CN" sz="2400" dirty="0"/>
              <a:t>安徽省芜湖市教育科学研究所 刘宏</a:t>
            </a:r>
            <a:r>
              <a:rPr lang="zh-CN" altLang="zh-CN" sz="2400" dirty="0" smtClean="0"/>
              <a:t>法</a:t>
            </a:r>
            <a:endParaRPr lang="zh-CN" altLang="en-US" sz="2400" dirty="0"/>
          </a:p>
        </p:txBody>
      </p:sp>
    </p:spTree>
    <p:extLst>
      <p:ext uri="{BB962C8B-B14F-4D97-AF65-F5344CB8AC3E}">
        <p14:creationId xmlns:p14="http://schemas.microsoft.com/office/powerpoint/2010/main" val="25680468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600" b="1" dirty="0" smtClean="0"/>
              <a:t>选择性必修</a:t>
            </a:r>
            <a:r>
              <a:rPr lang="en-US" altLang="zh-CN" sz="3600" b="1" dirty="0" smtClean="0"/>
              <a:t>2</a:t>
            </a:r>
            <a:r>
              <a:rPr lang="zh-CN" altLang="en-US" sz="3600" b="1" dirty="0"/>
              <a:t>教</a:t>
            </a:r>
            <a:r>
              <a:rPr lang="zh-CN" altLang="en-US" sz="3600" b="1" dirty="0" smtClean="0"/>
              <a:t>学的困惑</a:t>
            </a:r>
            <a:endParaRPr lang="zh-CN" altLang="en-US" sz="3600" b="1" dirty="0"/>
          </a:p>
        </p:txBody>
      </p:sp>
      <p:sp>
        <p:nvSpPr>
          <p:cNvPr id="3" name="内容占位符 2"/>
          <p:cNvSpPr>
            <a:spLocks noGrp="1"/>
          </p:cNvSpPr>
          <p:nvPr>
            <p:ph idx="1"/>
          </p:nvPr>
        </p:nvSpPr>
        <p:spPr>
          <a:xfrm>
            <a:off x="467544" y="1923678"/>
            <a:ext cx="8229600" cy="1800200"/>
          </a:xfrm>
        </p:spPr>
        <p:txBody>
          <a:bodyPr>
            <a:normAutofit/>
          </a:bodyPr>
          <a:lstStyle/>
          <a:p>
            <a:pPr>
              <a:buFont typeface="Wingdings" panose="05000000000000000000" pitchFamily="2" charset="2"/>
              <a:buChar char="u"/>
            </a:pPr>
            <a:r>
              <a:rPr lang="zh-CN" altLang="en-US" sz="2800" dirty="0" smtClean="0"/>
              <a:t>如果处理专题史教学与通史教学的关系。</a:t>
            </a:r>
            <a:endParaRPr lang="en-US" altLang="zh-CN" sz="2800" dirty="0" smtClean="0"/>
          </a:p>
          <a:p>
            <a:pPr>
              <a:buFont typeface="Wingdings" panose="05000000000000000000" pitchFamily="2" charset="2"/>
              <a:buChar char="u"/>
            </a:pPr>
            <a:r>
              <a:rPr lang="zh-CN" altLang="en-US" sz="2800" dirty="0" smtClean="0"/>
              <a:t>如何处理选择性必修与必修教学内容的关系</a:t>
            </a:r>
            <a:endParaRPr lang="en-US" altLang="zh-CN" sz="2800" dirty="0" smtClean="0"/>
          </a:p>
          <a:p>
            <a:pPr>
              <a:buFont typeface="Wingdings" panose="05000000000000000000" pitchFamily="2" charset="2"/>
              <a:buChar char="u"/>
            </a:pPr>
            <a:r>
              <a:rPr lang="zh-CN" altLang="en-US" sz="2800" dirty="0" smtClean="0"/>
              <a:t>如何处理知识习得与素养培养之间的关系</a:t>
            </a:r>
            <a:endParaRPr lang="en-US" altLang="zh-CN" sz="2800" dirty="0" smtClean="0"/>
          </a:p>
          <a:p>
            <a:pPr>
              <a:buFont typeface="Wingdings" panose="05000000000000000000" pitchFamily="2" charset="2"/>
              <a:buChar char="u"/>
            </a:pPr>
            <a:endParaRPr lang="zh-CN" altLang="en-US" sz="2800" dirty="0"/>
          </a:p>
        </p:txBody>
      </p:sp>
    </p:spTree>
    <p:extLst>
      <p:ext uri="{BB962C8B-B14F-4D97-AF65-F5344CB8AC3E}">
        <p14:creationId xmlns:p14="http://schemas.microsoft.com/office/powerpoint/2010/main" val="36451468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a:bodyPr>
          <a:lstStyle/>
          <a:p>
            <a:pPr algn="ctr"/>
            <a:r>
              <a:rPr lang="zh-CN" altLang="en-US" sz="8800" b="1" dirty="0" smtClean="0">
                <a:solidFill>
                  <a:srgbClr val="C00000"/>
                </a:solidFill>
              </a:rPr>
              <a:t>谢谢！</a:t>
            </a:r>
            <a:endParaRPr lang="zh-CN" altLang="en-US" sz="8800" b="1" dirty="0">
              <a:solidFill>
                <a:srgbClr val="C00000"/>
              </a:solidFill>
            </a:endParaRPr>
          </a:p>
        </p:txBody>
      </p:sp>
    </p:spTree>
    <p:extLst>
      <p:ext uri="{BB962C8B-B14F-4D97-AF65-F5344CB8AC3E}">
        <p14:creationId xmlns:p14="http://schemas.microsoft.com/office/powerpoint/2010/main" val="5204145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4000" b="1" dirty="0"/>
              <a:t>选</a:t>
            </a:r>
            <a:r>
              <a:rPr lang="zh-CN" altLang="en-US" sz="4000" b="1" dirty="0" smtClean="0"/>
              <a:t>择性必修</a:t>
            </a:r>
            <a:r>
              <a:rPr lang="en-US" altLang="zh-CN" sz="4000" b="1" dirty="0" smtClean="0"/>
              <a:t>2《</a:t>
            </a:r>
            <a:r>
              <a:rPr lang="zh-CN" altLang="en-US" sz="4000" b="1" dirty="0" smtClean="0"/>
              <a:t>经济与社会生活</a:t>
            </a:r>
            <a:r>
              <a:rPr lang="en-US" altLang="zh-CN" sz="4000" b="1" dirty="0" smtClean="0"/>
              <a:t>》</a:t>
            </a:r>
            <a:endParaRPr lang="zh-CN" altLang="en-US" sz="4000" b="1"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8185" y="1528293"/>
            <a:ext cx="8172101" cy="2592288"/>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21514970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67944" y="207277"/>
            <a:ext cx="4933950" cy="474345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623994"/>
            <a:ext cx="3981450" cy="1457325"/>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10098241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467544" y="1491630"/>
            <a:ext cx="8229600" cy="2235695"/>
          </a:xfrm>
        </p:spPr>
        <p:txBody>
          <a:bodyPr/>
          <a:lstStyle/>
          <a:p>
            <a:r>
              <a:rPr lang="zh-CN" altLang="en-US" b="1" dirty="0"/>
              <a:t>教育面向学生的未来，而不是我们的过</a:t>
            </a:r>
            <a:r>
              <a:rPr lang="zh-CN" altLang="en-US" b="1" dirty="0" smtClean="0"/>
              <a:t>去。</a:t>
            </a:r>
            <a:endParaRPr lang="en-US" altLang="zh-CN" b="1" dirty="0" smtClean="0"/>
          </a:p>
          <a:p>
            <a:endParaRPr lang="zh-CN" altLang="en-US" b="1" dirty="0"/>
          </a:p>
          <a:p>
            <a:pPr algn="r"/>
            <a:r>
              <a:rPr lang="en-US" altLang="zh-CN" sz="2400" dirty="0" smtClean="0"/>
              <a:t>——</a:t>
            </a:r>
            <a:r>
              <a:rPr lang="zh-CN" altLang="en-US" sz="2400" b="1" dirty="0"/>
              <a:t> </a:t>
            </a:r>
            <a:r>
              <a:rPr lang="en-US" altLang="zh-CN" sz="2400" b="1" dirty="0"/>
              <a:t>[</a:t>
            </a:r>
            <a:r>
              <a:rPr lang="zh-CN" altLang="en-US" sz="2400" b="1" dirty="0"/>
              <a:t>德</a:t>
            </a:r>
            <a:r>
              <a:rPr lang="en-US" altLang="zh-CN" sz="2400" b="1" dirty="0"/>
              <a:t>]</a:t>
            </a:r>
            <a:r>
              <a:rPr lang="zh-CN" altLang="en-US" sz="2400" b="1" dirty="0"/>
              <a:t>安德烈亚斯</a:t>
            </a:r>
            <a:r>
              <a:rPr lang="en-US" altLang="zh-CN" sz="2400" b="1" dirty="0"/>
              <a:t>• </a:t>
            </a:r>
            <a:r>
              <a:rPr lang="zh-CN" altLang="en-US" sz="2400" b="1" dirty="0"/>
              <a:t>施莱希</a:t>
            </a:r>
            <a:r>
              <a:rPr lang="zh-CN" altLang="en-US" sz="2400" b="1" dirty="0" smtClean="0"/>
              <a:t>尔，经济合作与发展组织教育与技能司司长</a:t>
            </a:r>
            <a:endParaRPr lang="zh-CN" altLang="en-US" sz="2400" b="1" dirty="0"/>
          </a:p>
          <a:p>
            <a:endParaRPr lang="zh-CN" altLang="en-US" dirty="0"/>
          </a:p>
        </p:txBody>
      </p:sp>
    </p:spTree>
    <p:extLst>
      <p:ext uri="{BB962C8B-B14F-4D97-AF65-F5344CB8AC3E}">
        <p14:creationId xmlns:p14="http://schemas.microsoft.com/office/powerpoint/2010/main" val="23160359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b="1" dirty="0" smtClean="0"/>
              <a:t>商业贸易与社会生活</a:t>
            </a:r>
            <a:endParaRPr lang="zh-CN" altLang="en-US" b="1" dirty="0"/>
          </a:p>
        </p:txBody>
      </p:sp>
      <p:sp>
        <p:nvSpPr>
          <p:cNvPr id="3" name="内容占位符 2"/>
          <p:cNvSpPr>
            <a:spLocks noGrp="1"/>
          </p:cNvSpPr>
          <p:nvPr>
            <p:ph idx="1"/>
          </p:nvPr>
        </p:nvSpPr>
        <p:spPr>
          <a:xfrm>
            <a:off x="467544" y="1563638"/>
            <a:ext cx="8229600" cy="1872208"/>
          </a:xfrm>
        </p:spPr>
        <p:txBody>
          <a:bodyPr/>
          <a:lstStyle/>
          <a:p>
            <a:r>
              <a:rPr lang="zh-CN" altLang="en-US" dirty="0" smtClean="0"/>
              <a:t>商业贸易是如何产生并发展的？</a:t>
            </a:r>
            <a:endParaRPr lang="en-US" altLang="zh-CN" dirty="0" smtClean="0"/>
          </a:p>
          <a:p>
            <a:r>
              <a:rPr lang="zh-CN" altLang="en-US" dirty="0"/>
              <a:t>商</a:t>
            </a:r>
            <a:r>
              <a:rPr lang="zh-CN" altLang="en-US" dirty="0" smtClean="0"/>
              <a:t>业贸易的发展如何塑造今日世界？</a:t>
            </a:r>
            <a:endParaRPr lang="en-US" altLang="zh-CN" dirty="0" smtClean="0"/>
          </a:p>
          <a:p>
            <a:r>
              <a:rPr lang="zh-CN" altLang="en-US" dirty="0"/>
              <a:t>商</a:t>
            </a:r>
            <a:r>
              <a:rPr lang="zh-CN" altLang="en-US" dirty="0" smtClean="0"/>
              <a:t>业贸易的发展如何影响人类社会生活？</a:t>
            </a:r>
            <a:endParaRPr lang="zh-CN" altLang="en-US" dirty="0"/>
          </a:p>
        </p:txBody>
      </p:sp>
      <p:sp>
        <p:nvSpPr>
          <p:cNvPr id="4" name="TextBox 3"/>
          <p:cNvSpPr txBox="1"/>
          <p:nvPr/>
        </p:nvSpPr>
        <p:spPr>
          <a:xfrm>
            <a:off x="323528" y="3764804"/>
            <a:ext cx="8568952" cy="461665"/>
          </a:xfrm>
          <a:prstGeom prst="rect">
            <a:avLst/>
          </a:prstGeom>
          <a:noFill/>
        </p:spPr>
        <p:txBody>
          <a:bodyPr wrap="square" rtlCol="0">
            <a:spAutoFit/>
          </a:bodyPr>
          <a:lstStyle/>
          <a:p>
            <a:r>
              <a:rPr lang="zh-CN" altLang="en-US" sz="2400" b="1" dirty="0" smtClean="0">
                <a:solidFill>
                  <a:srgbClr val="C00000"/>
                </a:solidFill>
              </a:rPr>
              <a:t>我们如何理解、适应、促进商业贸易不断深入发展的现代世界？</a:t>
            </a:r>
            <a:endParaRPr lang="zh-CN" altLang="en-US" sz="2400" b="1" dirty="0">
              <a:solidFill>
                <a:srgbClr val="C00000"/>
              </a:solidFill>
            </a:endParaRPr>
          </a:p>
        </p:txBody>
      </p:sp>
    </p:spTree>
    <p:extLst>
      <p:ext uri="{BB962C8B-B14F-4D97-AF65-F5344CB8AC3E}">
        <p14:creationId xmlns:p14="http://schemas.microsoft.com/office/powerpoint/2010/main" val="15750056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endParaRPr lang="zh-CN" altLang="en-US"/>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336003"/>
            <a:ext cx="8259172" cy="43924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32079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endParaRPr lang="zh-CN" altLang="en-US"/>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95486"/>
            <a:ext cx="8162568" cy="46805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632053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1203598"/>
            <a:ext cx="8732824" cy="2592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965293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Autofit/>
          </a:bodyPr>
          <a:lstStyle/>
          <a:p>
            <a:pPr algn="l"/>
            <a:r>
              <a:rPr lang="zh-CN" altLang="en-US" sz="2800" b="1" dirty="0" smtClean="0"/>
              <a:t>教学内容逻辑的梳理：在通史与专题史之间穿梭</a:t>
            </a:r>
            <a:endParaRPr lang="zh-CN" altLang="en-US" sz="2800" b="1" dirty="0"/>
          </a:p>
        </p:txBody>
      </p:sp>
      <p:sp>
        <p:nvSpPr>
          <p:cNvPr id="3" name="内容占位符 2"/>
          <p:cNvSpPr>
            <a:spLocks noGrp="1"/>
          </p:cNvSpPr>
          <p:nvPr>
            <p:ph idx="1"/>
          </p:nvPr>
        </p:nvSpPr>
        <p:spPr>
          <a:xfrm>
            <a:off x="395536" y="1563638"/>
            <a:ext cx="8229600" cy="1728192"/>
          </a:xfrm>
        </p:spPr>
        <p:txBody>
          <a:bodyPr>
            <a:normAutofit/>
          </a:bodyPr>
          <a:lstStyle/>
          <a:p>
            <a:r>
              <a:rPr lang="zh-CN" altLang="zh-CN" sz="2800" dirty="0" smtClean="0">
                <a:latin typeface="楷体" panose="02010609060101010101" pitchFamily="49" charset="-122"/>
                <a:ea typeface="楷体" panose="02010609060101010101" pitchFamily="49" charset="-122"/>
              </a:rPr>
              <a:t>从</a:t>
            </a:r>
            <a:r>
              <a:rPr lang="zh-CN" altLang="zh-CN" sz="2800" dirty="0">
                <a:latin typeface="楷体" panose="02010609060101010101" pitchFamily="49" charset="-122"/>
                <a:ea typeface="楷体" panose="02010609060101010101" pitchFamily="49" charset="-122"/>
              </a:rPr>
              <a:t>迁移的角度来看，如果只是“系统”</a:t>
            </a:r>
            <a:r>
              <a:rPr lang="zh-CN" altLang="zh-CN" sz="2800" dirty="0" smtClean="0">
                <a:latin typeface="楷体" panose="02010609060101010101" pitchFamily="49" charset="-122"/>
                <a:ea typeface="楷体" panose="02010609060101010101" pitchFamily="49" charset="-122"/>
              </a:rPr>
              <a:t>地学习了书本知识，那么当学生离开学校后，“系统学习”的知识就</a:t>
            </a:r>
            <a:r>
              <a:rPr lang="zh-CN" altLang="zh-CN" sz="2800" dirty="0">
                <a:latin typeface="楷体" panose="02010609060101010101" pitchFamily="49" charset="-122"/>
                <a:ea typeface="楷体" panose="02010609060101010101" pitchFamily="49" charset="-122"/>
              </a:rPr>
              <a:t>很可能被“系统忘记</a:t>
            </a:r>
            <a:r>
              <a:rPr lang="zh-CN" altLang="zh-CN" sz="2800" dirty="0" smtClean="0">
                <a:latin typeface="楷体" panose="02010609060101010101" pitchFamily="49" charset="-122"/>
                <a:ea typeface="楷体" panose="02010609060101010101" pitchFamily="49" charset="-122"/>
              </a:rPr>
              <a:t>”。</a:t>
            </a:r>
            <a:endParaRPr lang="zh-CN" altLang="en-US" sz="2800" dirty="0">
              <a:latin typeface="楷体" panose="02010609060101010101" pitchFamily="49" charset="-122"/>
              <a:ea typeface="楷体" panose="02010609060101010101" pitchFamily="49" charset="-122"/>
            </a:endParaRPr>
          </a:p>
          <a:p>
            <a:endParaRPr lang="zh-CN" altLang="en-US" sz="28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4781036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自定义 1">
      <a:majorFont>
        <a:latin typeface="Calibri"/>
        <a:ea typeface="微软雅黑"/>
        <a:cs typeface=""/>
      </a:majorFont>
      <a:minorFont>
        <a:latin typeface="Calibri"/>
        <a:ea typeface="微软雅黑"/>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405</TotalTime>
  <Words>1179</Words>
  <Application>Microsoft Office PowerPoint</Application>
  <PresentationFormat>全屏显示(16:9)</PresentationFormat>
  <Paragraphs>46</Paragraphs>
  <Slides>18</Slides>
  <Notes>0</Notes>
  <HiddenSlides>0</HiddenSlides>
  <MMClips>0</MMClips>
  <ScaleCrop>false</ScaleCrop>
  <HeadingPairs>
    <vt:vector size="4" baseType="variant">
      <vt:variant>
        <vt:lpstr>主题</vt:lpstr>
      </vt:variant>
      <vt:variant>
        <vt:i4>1</vt:i4>
      </vt:variant>
      <vt:variant>
        <vt:lpstr>幻灯片标题</vt:lpstr>
      </vt:variant>
      <vt:variant>
        <vt:i4>18</vt:i4>
      </vt:variant>
    </vt:vector>
  </HeadingPairs>
  <TitlesOfParts>
    <vt:vector size="19" baseType="lpstr">
      <vt:lpstr>Office 主题​​</vt:lpstr>
      <vt:lpstr>穿梭与突破 基于联合教研的素养导向历史单元教学的一些思考</vt:lpstr>
      <vt:lpstr>选择性必修2《经济与社会生活》</vt:lpstr>
      <vt:lpstr>PowerPoint 演示文稿</vt:lpstr>
      <vt:lpstr>PowerPoint 演示文稿</vt:lpstr>
      <vt:lpstr>商业贸易与社会生活</vt:lpstr>
      <vt:lpstr>PowerPoint 演示文稿</vt:lpstr>
      <vt:lpstr>PowerPoint 演示文稿</vt:lpstr>
      <vt:lpstr>PowerPoint 演示文稿</vt:lpstr>
      <vt:lpstr>教学内容逻辑的梳理：在通史与专题史之间穿梭</vt:lpstr>
      <vt:lpstr>教学内容逻辑的梳理：在通史与专题史之间穿梭</vt:lpstr>
      <vt:lpstr>教学内容逻辑的梳理：在通史与专题史之间穿梭</vt:lpstr>
      <vt:lpstr>教学内容逻辑的梳理：在通史与专题史之间穿梭</vt:lpstr>
      <vt:lpstr>教学目标的设计与达成：在知识与素养之间寻求突破</vt:lpstr>
      <vt:lpstr>教学目标的设计与达成：在知识与素养之间寻求突破</vt:lpstr>
      <vt:lpstr>教学目标的设计与达成：在知识与素养之间寻求突破</vt:lpstr>
      <vt:lpstr>跨区域联合教研的价值反思</vt:lpstr>
      <vt:lpstr>选择性必修2教学的困惑</vt:lpstr>
      <vt:lpstr>PowerPoint 演示文稿</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穿梭与突破 关于高中历史选择性必修教学的一些思考</dc:title>
  <dc:creator>xb21cn</dc:creator>
  <cp:lastModifiedBy>xb21cn</cp:lastModifiedBy>
  <cp:revision>23</cp:revision>
  <dcterms:created xsi:type="dcterms:W3CDTF">2022-05-10T01:17:05Z</dcterms:created>
  <dcterms:modified xsi:type="dcterms:W3CDTF">2022-05-10T08:29:58Z</dcterms:modified>
</cp:coreProperties>
</file>