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9" r:id="rId12"/>
    <p:sldId id="267" r:id="rId13"/>
    <p:sldId id="268" r:id="rId14"/>
    <p:sldId id="270" r:id="rId15"/>
    <p:sldId id="266" r:id="rId16"/>
    <p:sldId id="273" r:id="rId17"/>
    <p:sldId id="271" r:id="rId18"/>
    <p:sldId id="272" r:id="rId19"/>
    <p:sldId id="274" r:id="rId20"/>
    <p:sldId id="275" r:id="rId21"/>
    <p:sldId id="276" r:id="rId22"/>
    <p:sldId id="278" r:id="rId23"/>
    <p:sldId id="27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46335-CF44-4025-BB82-F2C2EFD79509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6C1B9-1FEA-48A1-B6FC-EA86231C56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6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59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埃及壁画：他们用谷物、蔬菜、水果以及鱼等物品，交换木手杖、鱼钩、檀香树、木板等物品。</a:t>
            </a:r>
            <a:endParaRPr lang="zh-CN" altLang="en-US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0" indent="0">
              <a:buNone/>
            </a:pPr>
            <a:r>
              <a:rPr lang="zh-CN" altLang="en-US"/>
              <a:t>在交换的基础上，商业贸易产生。（商业贸易范围越来越大）</a:t>
            </a:r>
          </a:p>
          <a:p>
            <a:pPr marL="0" indent="0">
              <a:buNone/>
            </a:pPr>
            <a:r>
              <a:rPr lang="zh-CN" altLang="en-US"/>
              <a:t>远古：中外对比，可见早期人类出于生产生活需要，以物易物，交易范围狭小。</a:t>
            </a:r>
          </a:p>
        </p:txBody>
      </p:sp>
    </p:spTree>
    <p:extLst>
      <p:ext uri="{BB962C8B-B14F-4D97-AF65-F5344CB8AC3E}">
        <p14:creationId xmlns:p14="http://schemas.microsoft.com/office/powerpoint/2010/main" val="2339327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59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>
                <a:solidFill>
                  <a:srgbClr val="FF0000"/>
                </a:solidFill>
                <a:sym typeface="+mn-ea"/>
              </a:rPr>
              <a:t>以物易物显然不能满足贸易的需要引入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中国古代设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“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市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”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作为贸易场所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唐宋都城平面图对比：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市范围扩大，突破时空限制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 2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专业化还有娱乐，城市经济功能增强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 3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人口百万货物山积，偌大市场本地无法满足供应肯定需要运输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——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依靠汴河（流向大海？），诗，</a:t>
            </a:r>
            <a:endParaRPr lang="zh-CN" altLang="en-US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>
                <a:highlight>
                  <a:srgbClr val="FFFF00"/>
                </a:highlight>
              </a:rPr>
              <a:t>标题是商路，但是讲的是市，是否矛盾，讲课中要理顺</a:t>
            </a:r>
          </a:p>
        </p:txBody>
      </p:sp>
    </p:spTree>
    <p:extLst>
      <p:ext uri="{BB962C8B-B14F-4D97-AF65-F5344CB8AC3E}">
        <p14:creationId xmlns:p14="http://schemas.microsoft.com/office/powerpoint/2010/main" val="2759244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汉代画像砖是一种表面有模印、彩绘或雕刻图像的建筑用砖，是石刻文献家族中的一员, 画像砖是汉代的写实版画( 除少部分仅有花纹图案的以外)。它们的记录手段不是文字，而是图像。</a:t>
            </a:r>
            <a:endParaRPr lang="zh-CN" altLang="en-US">
              <a:solidFill>
                <a:srgbClr val="1A447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《清明上河图》是张择端以画曲谏，对宋徽宗提出对城防、安全、交通等诸多社会问题的忧虑。画中展示了东京城内外商业的繁华场面。与《东京梦华录》中所记载的商家名称均不相同。</a:t>
            </a:r>
            <a:r>
              <a:rPr lang="zh-CN" altLang="en-US" b="1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但与其描述的繁华程度相当。</a:t>
            </a:r>
            <a:endParaRPr lang="zh-CN" altLang="en-US">
              <a:solidFill>
                <a:srgbClr val="1A447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b="1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b="1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《姑苏繁华图》产生于“康乾盛世”，作者徐杨是宫廷画家。</a:t>
            </a:r>
            <a:r>
              <a:rPr lang="zh-CN" altLang="en-US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宫廷画的主要内容是描摹帝王、后妃的肖像，创作歌颂帝王功绩，供贵族们欣赏的各种画轴等。</a:t>
            </a:r>
            <a:r>
              <a:rPr lang="zh-CN" altLang="en-US" b="1">
                <a:solidFill>
                  <a:srgbClr val="1A447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该画作所描绘的店铺、桥梁、建筑等，在今天苏州还有原型。</a:t>
            </a:r>
            <a:endParaRPr lang="zh-CN" altLang="en-US" b="1">
              <a:solidFill>
                <a:srgbClr val="1A447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zh-CN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你认为以上三幅图史料价值最高的是哪一幅？为什么？</a:t>
            </a:r>
          </a:p>
          <a:p>
            <a:pPr marL="0" indent="0" algn="l">
              <a:buNone/>
            </a:pPr>
            <a:r>
              <a:rPr lang="zh-CN" altLang="en-US" b="1" dirty="0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图像史料是历史证据的重要形式；艺术作品存在夸张、虚构成分；需与文献、考古、遗迹等史料互证。</a:t>
            </a:r>
            <a:endParaRPr lang="zh-CN" altLang="en-US"/>
          </a:p>
          <a:p>
            <a:endParaRPr lang="zh-CN" altLang="en-US"/>
          </a:p>
          <a:p>
            <a:endParaRPr lang="zh-CN" altLang="en-US">
              <a:solidFill>
                <a:srgbClr val="1A447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485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514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9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95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9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16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35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9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3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8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52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432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60F09C6-31B8-4D15-9560-AC207B342297}" type="datetimeFigureOut">
              <a:rPr lang="zh-CN" altLang="en-US" smtClean="0"/>
              <a:t>2022/5/10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850A0F3-8589-49A9-89BD-2795CE066B8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04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15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7280" y="1025652"/>
            <a:ext cx="10058400" cy="3216148"/>
          </a:xfrm>
        </p:spPr>
        <p:txBody>
          <a:bodyPr>
            <a:normAutofit/>
          </a:bodyPr>
          <a:lstStyle/>
          <a:p>
            <a:r>
              <a:rPr lang="zh-CN" altLang="en-US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聚焦历史关键</a:t>
            </a:r>
            <a:r>
              <a:rPr lang="zh-CN" altLang="en-US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问题，</a:t>
            </a:r>
            <a:r>
              <a:rPr lang="zh-CN" altLang="en-US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发展学生核心素养</a:t>
            </a:r>
            <a:r>
              <a:rPr lang="en-US" altLang="zh-CN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4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选必</a:t>
            </a:r>
            <a:r>
              <a:rPr lang="en-US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  </a:t>
            </a: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第三单元</a:t>
            </a:r>
            <a:r>
              <a:rPr lang="en-US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商业</a:t>
            </a:r>
            <a:r>
              <a:rPr lang="zh-CN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贸易与</a:t>
            </a:r>
            <a:r>
              <a:rPr lang="zh-CN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日常生活</a:t>
            </a:r>
            <a:r>
              <a:rPr lang="en-US" altLang="zh-CN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教学研讨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97280" y="4505452"/>
            <a:ext cx="10058400" cy="1780080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郑   林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北京师范大学历史学院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7" descr="bsd082c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700"/>
            <a:ext cx="12192001" cy="166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44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本次活动单元教学内容结构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内容占位符 3" descr="C:\Users\ADMINI~1.DES\AppData\Local\Temp\WeChat Files\25a22f3a1bf1a428ef8d1790a2a4e09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120900"/>
            <a:ext cx="10058400" cy="368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49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3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选择商贸活动的一个视角，呈现材料，通过比较看变化。</a:t>
            </a:r>
            <a:endParaRPr lang="zh-CN" altLang="en-US" sz="3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812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文本框 1"/>
          <p:cNvSpPr txBox="1"/>
          <p:nvPr/>
        </p:nvSpPr>
        <p:spPr>
          <a:xfrm>
            <a:off x="0" y="7620"/>
            <a:ext cx="12191365" cy="70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endParaRPr lang="zh-CN" altLang="en-US" sz="4000" b="1">
              <a:solidFill>
                <a:srgbClr val="1A4470"/>
              </a:solidFill>
            </a:endParaRPr>
          </a:p>
        </p:txBody>
      </p:sp>
      <p:sp>
        <p:nvSpPr>
          <p:cNvPr id="1048613" name="文本框 3"/>
          <p:cNvSpPr txBox="1"/>
          <p:nvPr/>
        </p:nvSpPr>
        <p:spPr>
          <a:xfrm>
            <a:off x="6937375" y="1236980"/>
            <a:ext cx="48660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l">
              <a:buNone/>
            </a:pP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</a:t>
            </a:r>
            <a:endParaRPr lang="zh-CN" altLang="en-US" sz="2800" b="1" dirty="0">
              <a:solidFill>
                <a:srgbClr val="1A447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24550" y="4767580"/>
            <a:ext cx="34220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以物易物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55094" y="979805"/>
            <a:ext cx="11137541" cy="5207000"/>
            <a:chOff x="1676" y="1543"/>
            <a:chExt cx="17762" cy="8200"/>
          </a:xfrm>
        </p:grpSpPr>
        <p:sp>
          <p:nvSpPr>
            <p:cNvPr id="1048591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8547" y="2316"/>
              <a:ext cx="9714" cy="2179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 b="1">
                  <a:latin typeface="仿宋" panose="02010609060101010101" pitchFamily="49" charset="-122"/>
                  <a:ea typeface="仿宋" panose="02010609060101010101" pitchFamily="49" charset="-122"/>
                </a:defRPr>
              </a:lvl1pPr>
            </a:lstStyle>
            <a:p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“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致天下之民，聚天下之货，交易而退，各得其所。” </a:t>
              </a:r>
              <a:endPara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        		</a:t>
              </a:r>
              <a:r>
                <a:rPr lang="zh-CN" altLang="en-US" dirty="0" smtClean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——《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易经</a:t>
              </a:r>
              <a:r>
                <a:rPr lang="en-US" altLang="zh-CN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·</a:t>
              </a:r>
              <a:r>
                <a:rPr lang="zh-CN" altLang="en-US" dirty="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系辞》</a:t>
              </a:r>
              <a:endParaRPr lang="zh-CN" alt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9055" y="5901"/>
              <a:ext cx="10383" cy="7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 dirty="0">
                  <a:solidFill>
                    <a:srgbClr val="1A447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远古时代人们是怎样进行商业贸易的？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6" y="1543"/>
              <a:ext cx="6339" cy="37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grpSp>
          <p:nvGrpSpPr>
            <p:cNvPr id="12" name="组合 11"/>
            <p:cNvGrpSpPr/>
            <p:nvPr/>
          </p:nvGrpSpPr>
          <p:grpSpPr>
            <a:xfrm>
              <a:off x="1676" y="5470"/>
              <a:ext cx="8832" cy="4273"/>
              <a:chOff x="10932" y="5187"/>
              <a:chExt cx="8832" cy="4273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61" y="5187"/>
                <a:ext cx="6340" cy="366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sp>
            <p:nvSpPr>
              <p:cNvPr id="17" name="矩形 16"/>
              <p:cNvSpPr/>
              <p:nvPr/>
            </p:nvSpPr>
            <p:spPr>
              <a:xfrm>
                <a:off x="10932" y="8832"/>
                <a:ext cx="8832" cy="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200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古</a:t>
                </a:r>
                <a:r>
                  <a:rPr lang="zh-CN" altLang="en-US" sz="2000">
                    <a:solidFill>
                      <a:schemeClr val="tx1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埃及壁画（谷物蔬菜鱼换木板鱼钩手杖等）</a:t>
                </a:r>
                <a:endPara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0" y="7620"/>
            <a:ext cx="1515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1A4470"/>
                </a:solidFill>
              </a:rPr>
              <a:t>商</a:t>
            </a:r>
            <a:r>
              <a:rPr lang="en-US" altLang="zh-CN" sz="4000" b="1">
                <a:solidFill>
                  <a:srgbClr val="1A4470"/>
                </a:solidFill>
              </a:rPr>
              <a:t> </a:t>
            </a:r>
            <a:r>
              <a:rPr lang="zh-CN" altLang="en-US" sz="4000" b="1">
                <a:solidFill>
                  <a:srgbClr val="1A4470"/>
                </a:solidFill>
              </a:rPr>
              <a:t>路</a:t>
            </a:r>
          </a:p>
        </p:txBody>
      </p:sp>
      <p:sp>
        <p:nvSpPr>
          <p:cNvPr id="3" name="矩形 2"/>
          <p:cNvSpPr/>
          <p:nvPr/>
        </p:nvSpPr>
        <p:spPr>
          <a:xfrm>
            <a:off x="1137285" y="581025"/>
            <a:ext cx="580009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原始社会想象图</a:t>
            </a:r>
            <a:endParaRPr lang="zh-CN" altLang="en-US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92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15" y="525145"/>
            <a:ext cx="7944485" cy="5878830"/>
          </a:xfrm>
          <a:prstGeom prst="rect">
            <a:avLst/>
          </a:prstGeom>
        </p:spPr>
      </p:pic>
      <p:sp>
        <p:nvSpPr>
          <p:cNvPr id="1048593" name="文本框 1"/>
          <p:cNvSpPr txBox="1"/>
          <p:nvPr/>
        </p:nvSpPr>
        <p:spPr>
          <a:xfrm>
            <a:off x="0" y="7620"/>
            <a:ext cx="12191365" cy="706755"/>
          </a:xfrm>
          <a:prstGeom prst="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4000" b="1">
                <a:solidFill>
                  <a:srgbClr val="1A4470"/>
                </a:solidFill>
              </a:rPr>
              <a:t>商</a:t>
            </a:r>
            <a:r>
              <a:rPr lang="en-US" altLang="zh-CN" sz="4000" b="1">
                <a:solidFill>
                  <a:srgbClr val="1A4470"/>
                </a:solidFill>
              </a:rPr>
              <a:t> </a:t>
            </a:r>
            <a:r>
              <a:rPr lang="zh-CN" altLang="en-US" sz="4000" b="1">
                <a:solidFill>
                  <a:srgbClr val="1A4470"/>
                </a:solidFill>
              </a:rPr>
              <a:t>路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90" y="929005"/>
            <a:ext cx="4030345" cy="441833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665480" y="3069590"/>
            <a:ext cx="1144270" cy="719455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840990" y="3069590"/>
            <a:ext cx="1144270" cy="719455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5847715" y="1583055"/>
            <a:ext cx="1316355" cy="831215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497320" y="1998980"/>
            <a:ext cx="1455420" cy="807085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506970" y="1844675"/>
            <a:ext cx="2056130" cy="1224915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609205" y="3114675"/>
            <a:ext cx="1386840" cy="939800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592820" y="3674745"/>
            <a:ext cx="1629410" cy="1246505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669145" y="4324985"/>
            <a:ext cx="1980565" cy="1299210"/>
          </a:xfrm>
          <a:prstGeom prst="ellipse">
            <a:avLst/>
          </a:prstGeom>
          <a:noFill/>
          <a:ln w="3810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943985" y="985520"/>
            <a:ext cx="1659890" cy="46361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半天下之财富，并山泽之百货，悉由此路（汴河）而进。</a:t>
            </a:r>
            <a:endParaRPr lang="en-US" altLang="zh-CN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		   ——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北宋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曾巩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6575" y="929005"/>
            <a:ext cx="1402080" cy="33718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唐长安城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36641" y="5624195"/>
            <a:ext cx="6510589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 dirty="0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唐宋时期的商业活动有何不同？</a:t>
            </a:r>
          </a:p>
        </p:txBody>
      </p:sp>
    </p:spTree>
    <p:extLst>
      <p:ext uri="{BB962C8B-B14F-4D97-AF65-F5344CB8AC3E}">
        <p14:creationId xmlns:p14="http://schemas.microsoft.com/office/powerpoint/2010/main" val="23483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bldLvl="0" animBg="1"/>
      <p:bldP spid="13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213519" cy="123880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问题</a:t>
            </a:r>
            <a:r>
              <a:rPr lang="en-US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货币出现前，商业交换形式</a:t>
            </a:r>
            <a:r>
              <a:rPr lang="zh-CN" altLang="en-US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是</a:t>
            </a:r>
            <a:r>
              <a:rPr lang="zh-CN" altLang="en-US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什么</a:t>
            </a:r>
            <a:r>
              <a:rPr lang="en-US" altLang="zh-CN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?</a:t>
            </a:r>
            <a:r>
              <a:rPr lang="zh-CN" altLang="zh-CN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货币</a:t>
            </a:r>
            <a:r>
              <a:rPr lang="zh-CN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的出现</a:t>
            </a:r>
            <a:r>
              <a:rPr lang="zh-CN" altLang="zh-CN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经济及</a:t>
            </a:r>
            <a:r>
              <a:rPr lang="zh-CN" altLang="zh-CN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日常生活</a:t>
            </a:r>
            <a:r>
              <a:rPr lang="zh-CN" altLang="en-US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产生了什么</a:t>
            </a:r>
            <a:r>
              <a:rPr lang="zh-CN" altLang="zh-CN" sz="3200" kern="1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影响</a:t>
            </a:r>
            <a:r>
              <a:rPr lang="zh-CN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373741" y="1394098"/>
            <a:ext cx="4722198" cy="5463902"/>
            <a:chOff x="7373741" y="1394098"/>
            <a:chExt cx="4722198" cy="5463902"/>
          </a:xfrm>
        </p:grpSpPr>
        <p:pic>
          <p:nvPicPr>
            <p:cNvPr id="1026" name="Picture 2" descr="https://inews.gtimg.com/newsapp_bt/0/14383954731/100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9" t="5899" r="16949" b="8522"/>
            <a:stretch/>
          </p:blipFill>
          <p:spPr bwMode="auto">
            <a:xfrm>
              <a:off x="7373741" y="1394098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3"/>
            <a:srcRect l="15650" t="9051" r="24446" b="9185"/>
            <a:stretch/>
          </p:blipFill>
          <p:spPr>
            <a:xfrm>
              <a:off x="9846388" y="1394098"/>
              <a:ext cx="2160000" cy="2132219"/>
            </a:xfrm>
            <a:prstGeom prst="rect">
              <a:avLst/>
            </a:prstGeom>
          </p:spPr>
        </p:pic>
        <p:pic>
          <p:nvPicPr>
            <p:cNvPr id="1028" name="Picture 4" descr="https://nimg.ws.126.net/?url=http%3A%2F%2Fdingyue.ws.126.net%2F2020%2F0808%2Ff5935c4cj00qer1wd0013c000fk00bnm.jpg&amp;thumbnail=750x2147483647&amp;quality=85&amp;type=jpg?imageView&amp;thumbnail=750x0&amp;quality=85&amp;type=jpg&amp;interlace=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4931" r="24715" b="12473"/>
            <a:stretch/>
          </p:blipFill>
          <p:spPr bwMode="auto">
            <a:xfrm>
              <a:off x="7373741" y="4157644"/>
              <a:ext cx="2160000" cy="2137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5"/>
            <a:srcRect l="4863" t="6708" r="6148" b="1558"/>
            <a:stretch/>
          </p:blipFill>
          <p:spPr>
            <a:xfrm>
              <a:off x="9935939" y="4119307"/>
              <a:ext cx="2160000" cy="220675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7373741" y="3625038"/>
              <a:ext cx="247264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dirty="0"/>
                <a:t>开元通</a:t>
              </a:r>
              <a:r>
                <a:rPr lang="zh-CN" altLang="en-US" sz="2400" dirty="0" smtClean="0"/>
                <a:t>宝（唐）</a:t>
              </a:r>
              <a:endParaRPr lang="zh-CN" altLang="en-US" sz="2400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9756837" y="3609539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/>
                <a:t>熙宁重宝（</a:t>
              </a:r>
              <a:r>
                <a:rPr lang="zh-CN" altLang="en-US" sz="2400" dirty="0"/>
                <a:t>宋</a:t>
              </a:r>
              <a:r>
                <a:rPr lang="zh-CN" altLang="en-US" sz="2400" dirty="0" smtClean="0"/>
                <a:t>）</a:t>
              </a:r>
              <a:endParaRPr lang="zh-CN" altLang="en-US" sz="2400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9975063" y="6374163"/>
              <a:ext cx="203132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/>
                <a:t>太平天国圣宝</a:t>
              </a:r>
              <a:endParaRPr lang="zh-CN" altLang="en-US" sz="2400" dirty="0"/>
            </a:p>
          </p:txBody>
        </p:sp>
        <p:sp>
          <p:nvSpPr>
            <p:cNvPr id="11" name="矩形 10"/>
            <p:cNvSpPr/>
            <p:nvPr/>
          </p:nvSpPr>
          <p:spPr>
            <a:xfrm>
              <a:off x="7373741" y="6396335"/>
              <a:ext cx="23391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 smtClean="0"/>
                <a:t>圣宋元宝（</a:t>
              </a:r>
              <a:r>
                <a:rPr lang="zh-CN" altLang="en-US" sz="2400" dirty="0"/>
                <a:t>宋</a:t>
              </a:r>
              <a:r>
                <a:rPr lang="zh-CN" altLang="en-US" sz="2400" dirty="0" smtClean="0"/>
                <a:t>）</a:t>
              </a:r>
              <a:endParaRPr lang="zh-CN" altLang="en-US" sz="2400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10071434" y="5686980"/>
              <a:ext cx="359596" cy="41096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0" y="1644375"/>
            <a:ext cx="71410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+mn-ea"/>
              </a:rPr>
              <a:t>  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材料</a:t>
            </a:r>
            <a:r>
              <a:rPr lang="zh-CN" altLang="en-US" sz="2800" dirty="0" smtClean="0">
                <a:latin typeface="+mn-ea"/>
              </a:rPr>
              <a:t> 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假设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只有用牲畜才可以换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食盐，那么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想购买食盐的人，一次购买食盐的价值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势必要相当于整头牲畜才可以。因为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他用来购买食盐的牛或羊不能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分割，就算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可以分割</a:t>
            </a:r>
            <a:r>
              <a:rPr lang="en-US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也不能再复原了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……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货币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还是成了一切文明国通用的商业媒介。自从货币出现之后，一切货物都能通过它进行买卖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dirty="0" smtClean="0">
                <a:latin typeface="+mn-ea"/>
              </a:rPr>
              <a:t>        ——[</a:t>
            </a:r>
            <a:r>
              <a:rPr lang="zh-CN" altLang="en-US" sz="2800" dirty="0" smtClean="0">
                <a:latin typeface="+mn-ea"/>
              </a:rPr>
              <a:t>英</a:t>
            </a:r>
            <a:r>
              <a:rPr lang="en-US" altLang="zh-CN" sz="2800" dirty="0" smtClean="0">
                <a:latin typeface="+mn-ea"/>
              </a:rPr>
              <a:t>]</a:t>
            </a:r>
            <a:r>
              <a:rPr lang="zh-CN" altLang="en-US" sz="2800" dirty="0" smtClean="0">
                <a:latin typeface="+mn-ea"/>
              </a:rPr>
              <a:t>亚当</a:t>
            </a:r>
            <a:r>
              <a:rPr lang="en-US" altLang="zh-CN" sz="2800" dirty="0" smtClean="0">
                <a:latin typeface="+mn-ea"/>
              </a:rPr>
              <a:t>•</a:t>
            </a:r>
            <a:r>
              <a:rPr lang="zh-CN" altLang="en-US" sz="2800" dirty="0" smtClean="0">
                <a:latin typeface="+mn-ea"/>
              </a:rPr>
              <a:t>斯密</a:t>
            </a:r>
            <a:r>
              <a:rPr lang="en-US" altLang="zh-CN" sz="2800" dirty="0" smtClean="0">
                <a:latin typeface="+mn-ea"/>
              </a:rPr>
              <a:t>《</a:t>
            </a:r>
            <a:r>
              <a:rPr lang="zh-CN" altLang="en-US" sz="2800" dirty="0" smtClean="0">
                <a:latin typeface="+mn-ea"/>
              </a:rPr>
              <a:t>国富论</a:t>
            </a:r>
            <a:r>
              <a:rPr lang="en-US" altLang="zh-CN" sz="2800" dirty="0" smtClean="0">
                <a:latin typeface="+mn-ea"/>
              </a:rPr>
              <a:t>》</a:t>
            </a:r>
            <a:endParaRPr lang="zh-CN" altLang="en-US" sz="2800" dirty="0">
              <a:latin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363165" y="3625039"/>
            <a:ext cx="369870" cy="446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0741453" y="3625039"/>
            <a:ext cx="369870" cy="446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358357" y="6365600"/>
            <a:ext cx="369870" cy="446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1543346" y="6374747"/>
            <a:ext cx="369870" cy="4461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 rot="19589080">
            <a:off x="2313944" y="5091273"/>
            <a:ext cx="2873078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4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逐利增财</a:t>
            </a:r>
            <a:endParaRPr lang="zh-CN" altLang="en-US" sz="4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矩形 15"/>
          <p:cNvSpPr/>
          <p:nvPr/>
        </p:nvSpPr>
        <p:spPr>
          <a:xfrm rot="19768431">
            <a:off x="268203" y="4877042"/>
            <a:ext cx="2961617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4000" dirty="0" smtClean="0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便利交换</a:t>
            </a:r>
            <a:endParaRPr lang="zh-CN" altLang="en-US" sz="4000" dirty="0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矩形 19"/>
          <p:cNvSpPr/>
          <p:nvPr/>
        </p:nvSpPr>
        <p:spPr>
          <a:xfrm rot="19697438">
            <a:off x="3937249" y="5379678"/>
            <a:ext cx="2883855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4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拜金思想</a:t>
            </a:r>
            <a:endParaRPr lang="zh-CN" altLang="en-US" sz="4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39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15" grpId="0" animBg="1"/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培养学生核心素养的教学设计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创设问题情境，学生自主探究，展示研究成果。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37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35" y="0"/>
            <a:ext cx="12192635" cy="7067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4000" b="1" i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史料研习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2070" y="568960"/>
            <a:ext cx="11834495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在研究本课</a:t>
            </a:r>
            <a:r>
              <a:rPr lang="en-US" altLang="zh-CN" sz="28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28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商业贸易的起源与发展</a:t>
            </a:r>
            <a:r>
              <a:rPr lang="en-US" altLang="zh-CN" sz="28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8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过程中，参考使用了以下材料：</a:t>
            </a:r>
            <a:r>
              <a:rPr lang="en-US" altLang="zh-CN" sz="28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endParaRPr lang="zh-CN" altLang="en-US" sz="2800" b="1">
              <a:solidFill>
                <a:srgbClr val="1A447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499745" y="985520"/>
            <a:ext cx="11205210" cy="1522095"/>
            <a:chOff x="722" y="2533"/>
            <a:chExt cx="17646" cy="23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" y="2930"/>
              <a:ext cx="2729" cy="160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0" y="2923"/>
              <a:ext cx="2717" cy="162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8" y="2812"/>
              <a:ext cx="2700" cy="1603"/>
            </a:xfrm>
            <a:prstGeom prst="rect">
              <a:avLst/>
            </a:prstGeom>
            <a:ln>
              <a:solidFill>
                <a:srgbClr val="1A4470"/>
              </a:solidFill>
            </a:ln>
          </p:spPr>
        </p:pic>
        <p:pic>
          <p:nvPicPr>
            <p:cNvPr id="102" name="图片 101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5733" y="2794"/>
              <a:ext cx="2635" cy="1621"/>
            </a:xfrm>
            <a:prstGeom prst="rect">
              <a:avLst/>
            </a:prstGeom>
            <a:noFill/>
            <a:ln w="9525">
              <a:solidFill>
                <a:srgbClr val="1A4470"/>
              </a:solidFill>
            </a:ln>
          </p:spPr>
        </p:pic>
        <p:pic>
          <p:nvPicPr>
            <p:cNvPr id="100" name="图片 9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9799" y="2617"/>
              <a:ext cx="1825" cy="2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55" y="2533"/>
              <a:ext cx="1922" cy="2397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-635" y="2739390"/>
            <a:ext cx="11938000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哪些可作为研究的史料？请进行分类，并说明史料价值。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-635" y="3260725"/>
            <a:ext cx="11938000" cy="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为深入研究宋朝商业贸易状况，在补充使用下面的史料（</a:t>
            </a:r>
            <a:r>
              <a:rPr lang="en-US" altLang="zh-CN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）时应注意什么问题？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1268095" y="3799205"/>
            <a:ext cx="6923405" cy="1645285"/>
            <a:chOff x="1466" y="5938"/>
            <a:chExt cx="10903" cy="2591"/>
          </a:xfrm>
        </p:grpSpPr>
        <p:grpSp>
          <p:nvGrpSpPr>
            <p:cNvPr id="27" name="组合 26"/>
            <p:cNvGrpSpPr/>
            <p:nvPr/>
          </p:nvGrpSpPr>
          <p:grpSpPr>
            <a:xfrm>
              <a:off x="5570" y="6269"/>
              <a:ext cx="2778" cy="2201"/>
              <a:chOff x="12263" y="5714"/>
              <a:chExt cx="2778" cy="2201"/>
            </a:xfrm>
          </p:grpSpPr>
          <p:pic>
            <p:nvPicPr>
              <p:cNvPr id="2097163" name="图片 10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405" y="5714"/>
                <a:ext cx="2636" cy="1625"/>
              </a:xfrm>
              <a:prstGeom prst="rect">
                <a:avLst/>
              </a:prstGeom>
              <a:noFill/>
              <a:ln w="9525">
                <a:solidFill>
                  <a:srgbClr val="1A4470"/>
                </a:solidFill>
              </a:ln>
            </p:spPr>
          </p:pic>
          <p:sp>
            <p:nvSpPr>
              <p:cNvPr id="28" name="文本框 4"/>
              <p:cNvSpPr txBox="1"/>
              <p:nvPr/>
            </p:nvSpPr>
            <p:spPr>
              <a:xfrm>
                <a:off x="12263" y="7335"/>
                <a:ext cx="2777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pc="-15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南宋沉船</a:t>
                </a:r>
                <a:endParaRPr kumimoji="1" lang="en-US" altLang="zh-CN" spc="-15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1466" y="6269"/>
              <a:ext cx="3075" cy="2260"/>
              <a:chOff x="2392" y="7402"/>
              <a:chExt cx="3075" cy="2260"/>
            </a:xfrm>
          </p:grpSpPr>
          <p:pic>
            <p:nvPicPr>
              <p:cNvPr id="2097160" name="图片 1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34" y="7402"/>
                <a:ext cx="2606" cy="1680"/>
              </a:xfrm>
              <a:prstGeom prst="rect">
                <a:avLst/>
              </a:prstGeom>
              <a:noFill/>
              <a:ln w="9525">
                <a:solidFill>
                  <a:srgbClr val="1A4470"/>
                </a:solidFill>
              </a:ln>
            </p:spPr>
          </p:pic>
          <p:sp>
            <p:nvSpPr>
              <p:cNvPr id="33" name="文本框 4"/>
              <p:cNvSpPr txBox="1"/>
              <p:nvPr/>
            </p:nvSpPr>
            <p:spPr>
              <a:xfrm>
                <a:off x="2392" y="9082"/>
                <a:ext cx="3075" cy="5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zh-CN" altLang="en-US" spc="-150">
                    <a:latin typeface="楷体" panose="02010609060101010101" pitchFamily="49" charset="-122"/>
                    <a:ea typeface="楷体" panose="02010609060101010101" pitchFamily="49" charset="-122"/>
                    <a:sym typeface="+mn-ea"/>
                  </a:rPr>
                  <a:t>北宋《清明上河图》</a:t>
                </a:r>
                <a:endParaRPr kumimoji="1" lang="en-US" altLang="zh-CN" spc="-15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9943" y="5938"/>
              <a:ext cx="2427" cy="2284"/>
              <a:chOff x="12424" y="7054"/>
              <a:chExt cx="2427" cy="2284"/>
            </a:xfrm>
          </p:grpSpPr>
          <p:pic>
            <p:nvPicPr>
              <p:cNvPr id="101" name="图片 10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24" y="7054"/>
                <a:ext cx="1703" cy="22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6" name="文本框 35"/>
              <p:cNvSpPr txBox="1"/>
              <p:nvPr/>
            </p:nvSpPr>
            <p:spPr>
              <a:xfrm>
                <a:off x="14127" y="7190"/>
                <a:ext cx="724" cy="212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zh-CN" altLang="en-US">
                    <a:latin typeface="楷体" panose="02010609060101010101" pitchFamily="49" charset="-122"/>
                    <a:ea typeface="楷体" panose="02010609060101010101" pitchFamily="49" charset="-122"/>
                  </a:rPr>
                  <a:t>元《宋史》</a:t>
                </a:r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13970" y="6006465"/>
            <a:ext cx="1193800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4. 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运用史料进行历史研究时，应遵循怎样的原则？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-635" y="5424805"/>
            <a:ext cx="12192000" cy="5340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《溧水县志》中有关洪蓝埠的史料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B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r>
              <a:rPr 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可以从怎样的视角拓展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我们对问题的</a:t>
            </a:r>
            <a:r>
              <a:rPr 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认识</a:t>
            </a:r>
            <a:r>
              <a:rPr lang="zh-CN" altLang="en-US" sz="2400" b="1">
                <a:solidFill>
                  <a:srgbClr val="1A447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174625" y="5018405"/>
            <a:ext cx="628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A</a:t>
            </a:r>
            <a:r>
              <a:rPr lang="zh-CN" altLang="en-US" sz="2000" b="1"/>
              <a:t>组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700770" y="4968875"/>
            <a:ext cx="6286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/>
              <a:t>B</a:t>
            </a:r>
            <a:r>
              <a:rPr lang="zh-CN" altLang="en-US" sz="2000" b="1"/>
              <a:t>组</a:t>
            </a:r>
          </a:p>
        </p:txBody>
      </p:sp>
      <p:grpSp>
        <p:nvGrpSpPr>
          <p:cNvPr id="45" name="组合 44"/>
          <p:cNvGrpSpPr/>
          <p:nvPr/>
        </p:nvGrpSpPr>
        <p:grpSpPr>
          <a:xfrm>
            <a:off x="9706610" y="3811270"/>
            <a:ext cx="1575435" cy="1797050"/>
            <a:chOff x="15214" y="5923"/>
            <a:chExt cx="2481" cy="2830"/>
          </a:xfrm>
        </p:grpSpPr>
        <p:pic>
          <p:nvPicPr>
            <p:cNvPr id="43" name="图片 42"/>
            <p:cNvPicPr/>
            <p:nvPr/>
          </p:nvPicPr>
          <p:blipFill>
            <a:blip r:embed="rId12"/>
            <a:stretch>
              <a:fillRect/>
            </a:stretch>
          </p:blipFill>
          <p:spPr>
            <a:xfrm>
              <a:off x="15214" y="5925"/>
              <a:ext cx="1757" cy="25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文本框 43"/>
            <p:cNvSpPr txBox="1"/>
            <p:nvPr/>
          </p:nvSpPr>
          <p:spPr>
            <a:xfrm>
              <a:off x="16971" y="5923"/>
              <a:ext cx="724" cy="28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>
                  <a:latin typeface="楷体" panose="02010609060101010101" pitchFamily="49" charset="-122"/>
                  <a:ea typeface="楷体" panose="02010609060101010101" pitchFamily="49" charset="-122"/>
                </a:rPr>
                <a:t>清《溧水县志》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8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27269" y="1699662"/>
            <a:ext cx="54338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1531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安特卫普</a:t>
            </a:r>
            <a:r>
              <a:rPr lang="zh-CN" altLang="en-US" sz="28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商品交易所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943296" y="1883074"/>
            <a:ext cx="311191" cy="3111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2547032" y="2513786"/>
            <a:ext cx="311191" cy="3111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58223" y="2379233"/>
            <a:ext cx="3574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世纪，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威尼斯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银行</a:t>
            </a:r>
          </a:p>
        </p:txBody>
      </p:sp>
      <p:sp>
        <p:nvSpPr>
          <p:cNvPr id="13" name="矩形 12"/>
          <p:cNvSpPr/>
          <p:nvPr/>
        </p:nvSpPr>
        <p:spPr>
          <a:xfrm>
            <a:off x="4375351" y="4600197"/>
            <a:ext cx="3803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1852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年，巴黎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百货公司</a:t>
            </a:r>
          </a:p>
        </p:txBody>
      </p:sp>
      <p:sp>
        <p:nvSpPr>
          <p:cNvPr id="14" name="矩形 13"/>
          <p:cNvSpPr/>
          <p:nvPr/>
        </p:nvSpPr>
        <p:spPr>
          <a:xfrm>
            <a:off x="4645527" y="5524128"/>
            <a:ext cx="4554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1892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德国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有限责任公司</a:t>
            </a:r>
          </a:p>
        </p:txBody>
      </p:sp>
      <p:sp>
        <p:nvSpPr>
          <p:cNvPr id="16" name="椭圆 15"/>
          <p:cNvSpPr/>
          <p:nvPr>
            <p:custDataLst>
              <p:tags r:id="rId3"/>
            </p:custDataLst>
          </p:nvPr>
        </p:nvSpPr>
        <p:spPr>
          <a:xfrm>
            <a:off x="3897531" y="4755506"/>
            <a:ext cx="311191" cy="3111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97531" y="3809950"/>
            <a:ext cx="4155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1773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年，伦敦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证券交易所</a:t>
            </a: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>
            <a:off x="3471022" y="3971557"/>
            <a:ext cx="311191" cy="3111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471022" y="3115051"/>
            <a:ext cx="4155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1600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年，英国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东印度公司</a:t>
            </a:r>
            <a:endParaRPr lang="en-US" altLang="zh-CN" sz="28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024961" y="3240826"/>
            <a:ext cx="311191" cy="3111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-14257" y="-37155"/>
            <a:ext cx="12191999" cy="123880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问题</a:t>
            </a:r>
            <a:r>
              <a:rPr lang="en-US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新航路开辟后，商业经营方式发生了哪些变化？以时间为序分类整理，分组简述。</a:t>
            </a:r>
            <a:endParaRPr lang="zh-CN" altLang="zh-CN" sz="3200" kern="1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椭圆 36"/>
          <p:cNvSpPr/>
          <p:nvPr>
            <p:custDataLst>
              <p:tags r:id="rId6"/>
            </p:custDataLst>
          </p:nvPr>
        </p:nvSpPr>
        <p:spPr>
          <a:xfrm>
            <a:off x="4375351" y="5667480"/>
            <a:ext cx="311191" cy="31119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388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2" grpId="0"/>
      <p:bldP spid="13" grpId="0"/>
      <p:bldP spid="14" grpId="0"/>
      <p:bldP spid="16" grpId="0" animBg="1"/>
      <p:bldP spid="17" grpId="0"/>
      <p:bldP spid="19" grpId="0" animBg="1"/>
      <p:bldP spid="20" grpId="0"/>
      <p:bldP spid="22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8911923" y="1478988"/>
            <a:ext cx="2800616" cy="26252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95263" y="1535506"/>
            <a:ext cx="2712377" cy="25687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/>
          </p:nvPr>
        </p:nvGraphicFramePr>
        <p:xfrm>
          <a:off x="0" y="4130662"/>
          <a:ext cx="12192000" cy="548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438">
                <a:tc>
                  <a:txBody>
                    <a:bodyPr/>
                    <a:lstStyle/>
                    <a:p>
                      <a:pPr indent="4000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2400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▲</a:t>
                      </a:r>
                      <a:r>
                        <a:rPr lang="zh-CN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商</a:t>
                      </a: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周贝币</a:t>
                      </a:r>
                      <a:r>
                        <a:rPr lang="en-US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 </a:t>
                      </a:r>
                      <a:r>
                        <a:rPr lang="en-US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</a:t>
                      </a:r>
                      <a:r>
                        <a:rPr lang="zh-CN" altLang="en-US" sz="2400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▲</a:t>
                      </a:r>
                      <a:r>
                        <a:rPr lang="zh-CN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春秋</a:t>
                      </a:r>
                      <a:r>
                        <a:rPr lang="zh-CN" altLang="en-US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时期晋国</a:t>
                      </a:r>
                      <a:r>
                        <a:rPr lang="zh-CN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布</a:t>
                      </a: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币</a:t>
                      </a:r>
                      <a:r>
                        <a:rPr lang="en-US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</a:t>
                      </a:r>
                      <a:r>
                        <a:rPr lang="zh-CN" altLang="en-US" sz="2400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▲</a:t>
                      </a:r>
                      <a:r>
                        <a:rPr lang="zh-CN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汉</a:t>
                      </a:r>
                      <a:r>
                        <a:rPr lang="zh-CN" sz="24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五铢</a:t>
                      </a:r>
                      <a:r>
                        <a:rPr lang="zh-CN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钱</a:t>
                      </a:r>
                      <a:r>
                        <a:rPr lang="en-US" altLang="zh-CN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   </a:t>
                      </a:r>
                      <a:r>
                        <a:rPr lang="zh-CN" altLang="en-US" sz="2400" kern="100" dirty="0" smtClean="0">
                          <a:solidFill>
                            <a:srgbClr val="C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▲</a:t>
                      </a:r>
                      <a:r>
                        <a:rPr lang="zh-CN" altLang="en-US" sz="2400" kern="100" dirty="0" smtClean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北宋纸币铜版拓片</a:t>
                      </a:r>
                      <a:endParaRPr lang="zh-CN" sz="24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2534"/>
            <a:ext cx="12192000" cy="123880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问题</a:t>
            </a:r>
            <a:r>
              <a:rPr lang="en-US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：下</a:t>
            </a:r>
            <a:r>
              <a:rPr lang="zh-CN" altLang="zh-CN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图</a:t>
            </a:r>
            <a:r>
              <a:rPr lang="zh-CN" altLang="en-US" sz="3200" kern="1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为中国不同历史时期的部分货币，据图可知，其形制变化的共同原因是什么？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60309" y="5087848"/>
            <a:ext cx="9494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□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冶铸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技术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进步</a:t>
            </a:r>
            <a:r>
              <a:rPr lang="zh-CN" altLang="en-US" sz="3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  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□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商品交易的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需要</a:t>
            </a:r>
            <a:r>
              <a:rPr lang="zh-CN" altLang="en-US" sz="3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endParaRPr lang="en-US" altLang="zh-CN" sz="36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□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审美观念的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不同</a:t>
            </a:r>
            <a:r>
              <a:rPr lang="zh-CN" altLang="en-US" sz="3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  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□物质生产的发展</a:t>
            </a:r>
            <a:r>
              <a:rPr lang="zh-CN" altLang="en-US" sz="36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zh-CN" altLang="en-US" sz="36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 descr="https://gimg2.baidu.com/image_search/src=http%3A%2F%2Fres.yidaochn.com%2F77917%400e_1500w_1500h_0c_0i_1o_90Q_1x.jpg&amp;refer=http%3A%2F%2Fres.yidaochn.com&amp;app=2002&amp;size=f9999,10000&amp;q=a80&amp;n=0&amp;g=0n&amp;fmt=auto?sec=1653437082&amp;t=1eb3d286668c695281e78876c73f1e8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/>
          <a:stretch/>
        </p:blipFill>
        <p:spPr bwMode="auto">
          <a:xfrm>
            <a:off x="79571" y="1512517"/>
            <a:ext cx="2940217" cy="2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gimg2.baidu.com/image_search/src=http%3A%2F%2Fa0.att.hudong.com%2F92%2F86%2F01300000008670118128676292992.jpg&amp;refer=http%3A%2F%2Fa0.att.hudong.com&amp;app=2002&amp;size=f9999,10000&amp;q=a80&amp;n=0&amp;g=0n&amp;fmt=auto?sec=1653445981&amp;t=cf03516e36f5d4d8f408790733faca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522" y="1535505"/>
            <a:ext cx="1515115" cy="249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6471" y="1535506"/>
            <a:ext cx="1326985" cy="2580522"/>
          </a:xfrm>
          <a:prstGeom prst="rect">
            <a:avLst/>
          </a:prstGeom>
        </p:spPr>
      </p:pic>
      <p:pic>
        <p:nvPicPr>
          <p:cNvPr id="1036" name="Picture 12" descr="https://ss1.baidu.com/-4o3dSag_xI4khGko9WTAnF6hhy/baike/s%3D220/sign=d647e96b08f431adb8d2443b7b34ac0f/8cb1cb1349540923b9a46f879658d109b2de497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2518"/>
            <a:ext cx="2627563" cy="259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5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B5640D1-55BB-43A6-BBF3-C58865D520E0}"/>
              </a:ext>
            </a:extLst>
          </p:cNvPr>
          <p:cNvSpPr/>
          <p:nvPr/>
        </p:nvSpPr>
        <p:spPr>
          <a:xfrm>
            <a:off x="0" y="0"/>
            <a:ext cx="12192000" cy="69548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415D7DE-4EE2-4616-9BAE-90D25703C196}"/>
              </a:ext>
            </a:extLst>
          </p:cNvPr>
          <p:cNvSpPr/>
          <p:nvPr/>
        </p:nvSpPr>
        <p:spPr>
          <a:xfrm>
            <a:off x="0" y="95436"/>
            <a:ext cx="10239342" cy="549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0"/>
              </a:spcAft>
            </a:pPr>
            <a:r>
              <a:rPr lang="zh-CN" altLang="en-US" sz="2800" kern="100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一、从历史中把握规律：梳理</a:t>
            </a:r>
            <a:r>
              <a:rPr lang="en-US" altLang="zh-CN" sz="2800" kern="100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2800" kern="100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世纪以来世界经济发展的历程</a:t>
            </a:r>
            <a:endParaRPr lang="zh-CN" altLang="zh-CN" sz="2000" kern="100" dirty="0"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6378462-D76A-4FC4-B226-EB06986232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36889" r="13111" b="32296"/>
          <a:stretch/>
        </p:blipFill>
        <p:spPr>
          <a:xfrm>
            <a:off x="0" y="1513840"/>
            <a:ext cx="12192000" cy="37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3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3872" cy="68734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95900" y="177800"/>
            <a:ext cx="6629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商业</a:t>
            </a:r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贸易与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日常生活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古代的商业贸易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世界市场与商业贸易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世纪以来人类的经济与生活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64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34A71D6-A8E1-40C7-A687-26470B899C52}"/>
              </a:ext>
            </a:extLst>
          </p:cNvPr>
          <p:cNvSpPr/>
          <p:nvPr/>
        </p:nvSpPr>
        <p:spPr>
          <a:xfrm>
            <a:off x="396240" y="1563874"/>
            <a:ext cx="1129792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03275" algn="just">
              <a:lnSpc>
                <a:spcPct val="90000"/>
              </a:lnSpc>
            </a:pPr>
            <a:r>
              <a:rPr lang="zh-CN" altLang="en-US" sz="3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八十年代，以机械制造、半导体，信息产品为代表的日本资本、技术密集型产业再次冲击美国的霸主地位，日美贸易冲突从个别产业上升到全方位的综合摩擦。</a:t>
            </a:r>
            <a:endParaRPr lang="en-US" altLang="zh-CN" sz="32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803275" algn="just">
              <a:lnSpc>
                <a:spcPct val="9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1985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年，美国政府开展对日本半导体行业的</a:t>
            </a:r>
            <a:r>
              <a:rPr lang="en-US" altLang="zh-CN" sz="3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301</a:t>
            </a:r>
            <a:r>
              <a:rPr lang="zh-CN" altLang="en-US" sz="3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调查。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9F8F493-5A1A-487A-A8CE-530371A0079C}"/>
              </a:ext>
            </a:extLst>
          </p:cNvPr>
          <p:cNvSpPr/>
          <p:nvPr/>
        </p:nvSpPr>
        <p:spPr>
          <a:xfrm>
            <a:off x="4147389" y="718876"/>
            <a:ext cx="38972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日美贸易冲突</a:t>
            </a:r>
          </a:p>
        </p:txBody>
      </p:sp>
      <p:sp>
        <p:nvSpPr>
          <p:cNvPr id="6" name="矩形 5">
            <a:hlinkClick r:id="rId2" action="ppaction://hlinksldjump"/>
            <a:extLst>
              <a:ext uri="{FF2B5EF4-FFF2-40B4-BE49-F238E27FC236}">
                <a16:creationId xmlns:a16="http://schemas.microsoft.com/office/drawing/2014/main" id="{D1D83B0F-D97A-4D60-A1DB-74C76CE5B445}"/>
              </a:ext>
            </a:extLst>
          </p:cNvPr>
          <p:cNvSpPr/>
          <p:nvPr/>
        </p:nvSpPr>
        <p:spPr>
          <a:xfrm>
            <a:off x="335280" y="4541930"/>
            <a:ext cx="1910081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国际</a:t>
            </a:r>
            <a:endParaRPr lang="en-US" altLang="zh-CN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协调</a:t>
            </a:r>
          </a:p>
        </p:txBody>
      </p:sp>
      <p:sp>
        <p:nvSpPr>
          <p:cNvPr id="7" name="矩形 6">
            <a:hlinkClick r:id="rId3" action="ppaction://hlinksldjump"/>
            <a:extLst>
              <a:ext uri="{FF2B5EF4-FFF2-40B4-BE49-F238E27FC236}">
                <a16:creationId xmlns:a16="http://schemas.microsoft.com/office/drawing/2014/main" id="{F6D68FB7-090D-4CA6-ACF2-6136F01B14FE}"/>
              </a:ext>
            </a:extLst>
          </p:cNvPr>
          <p:cNvSpPr/>
          <p:nvPr/>
        </p:nvSpPr>
        <p:spPr>
          <a:xfrm>
            <a:off x="2925718" y="4541930"/>
            <a:ext cx="1910081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双边谈判</a:t>
            </a:r>
          </a:p>
        </p:txBody>
      </p:sp>
      <p:sp>
        <p:nvSpPr>
          <p:cNvPr id="8" name="矩形 7">
            <a:hlinkClick r:id="rId4" action="ppaction://hlinksldjump"/>
            <a:extLst>
              <a:ext uri="{FF2B5EF4-FFF2-40B4-BE49-F238E27FC236}">
                <a16:creationId xmlns:a16="http://schemas.microsoft.com/office/drawing/2014/main" id="{DC10109E-B542-49B3-96EA-AD27264331C1}"/>
              </a:ext>
            </a:extLst>
          </p:cNvPr>
          <p:cNvSpPr/>
          <p:nvPr/>
        </p:nvSpPr>
        <p:spPr>
          <a:xfrm>
            <a:off x="5516156" y="4541930"/>
            <a:ext cx="1910081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诉讼制裁</a:t>
            </a:r>
          </a:p>
        </p:txBody>
      </p:sp>
      <p:sp>
        <p:nvSpPr>
          <p:cNvPr id="9" name="矩形 8">
            <a:hlinkClick r:id="rId4" action="ppaction://hlinksldjump"/>
            <a:extLst>
              <a:ext uri="{FF2B5EF4-FFF2-40B4-BE49-F238E27FC236}">
                <a16:creationId xmlns:a16="http://schemas.microsoft.com/office/drawing/2014/main" id="{17AF3CEC-71C8-4E2B-844C-E2BD7B63B9E9}"/>
              </a:ext>
            </a:extLst>
          </p:cNvPr>
          <p:cNvSpPr/>
          <p:nvPr/>
        </p:nvSpPr>
        <p:spPr>
          <a:xfrm>
            <a:off x="11318962" y="5963857"/>
            <a:ext cx="537758" cy="52584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altLang="zh-CN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97121BD-DFFF-4C9F-85EA-9BF5DDBF162A}"/>
              </a:ext>
            </a:extLst>
          </p:cNvPr>
          <p:cNvSpPr/>
          <p:nvPr/>
        </p:nvSpPr>
        <p:spPr>
          <a:xfrm>
            <a:off x="961696" y="3438344"/>
            <a:ext cx="107324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如何有效解决争端，国内出现以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下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了三种协调意见，综合国际形势，哪种手段最有效果？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小组讨论后，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做出你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们</a:t>
            </a:r>
            <a:r>
              <a:rPr lang="zh-CN" altLang="zh-CN" sz="28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专业的判断。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>
            <a:hlinkClick r:id="rId5" action="ppaction://hlinksldjump"/>
            <a:extLst>
              <a:ext uri="{FF2B5EF4-FFF2-40B4-BE49-F238E27FC236}">
                <a16:creationId xmlns:a16="http://schemas.microsoft.com/office/drawing/2014/main" id="{1B0369F0-1421-4A60-861E-8347DF1D4643}"/>
              </a:ext>
            </a:extLst>
          </p:cNvPr>
          <p:cNvSpPr/>
          <p:nvPr/>
        </p:nvSpPr>
        <p:spPr>
          <a:xfrm>
            <a:off x="8106594" y="4541930"/>
            <a:ext cx="537758" cy="175432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altLang="zh-CN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12" name="矩形 11">
            <a:hlinkClick r:id="rId6" action="ppaction://hlinksldjump"/>
            <a:extLst>
              <a:ext uri="{FF2B5EF4-FFF2-40B4-BE49-F238E27FC236}">
                <a16:creationId xmlns:a16="http://schemas.microsoft.com/office/drawing/2014/main" id="{F881B6E6-F311-4DEC-ACF6-571DDD919C0A}"/>
              </a:ext>
            </a:extLst>
          </p:cNvPr>
          <p:cNvSpPr/>
          <p:nvPr/>
        </p:nvSpPr>
        <p:spPr>
          <a:xfrm>
            <a:off x="9324709" y="4541930"/>
            <a:ext cx="537758" cy="17543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altLang="zh-CN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13" name="矩形 12">
            <a:hlinkClick r:id="rId7" action="ppaction://hlinksldjump"/>
            <a:extLst>
              <a:ext uri="{FF2B5EF4-FFF2-40B4-BE49-F238E27FC236}">
                <a16:creationId xmlns:a16="http://schemas.microsoft.com/office/drawing/2014/main" id="{1ED8CA36-DA73-4E93-B8FF-EA2C5AA2A9F9}"/>
              </a:ext>
            </a:extLst>
          </p:cNvPr>
          <p:cNvSpPr/>
          <p:nvPr/>
        </p:nvSpPr>
        <p:spPr>
          <a:xfrm>
            <a:off x="10542824" y="4541930"/>
            <a:ext cx="537758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n-US" altLang="zh-CN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en-US" altLang="zh-CN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530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从材料中提取信息，归纳概括出结论。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对历史现象、问题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联系相关史实，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做出分析解释。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对现实问题根据历史经验提出解决方案。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091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解决了本单元关键问题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人类社会商业贸易的变迁、原因及影响</a:t>
            </a:r>
            <a:endParaRPr lang="en-US" altLang="zh-CN" sz="4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古代、近代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、现代的商业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贸易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有何不同？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商业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贸易变化的原因是什么？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商业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贸易及其变化对人类生活有什么影响？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64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43872" cy="68734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95900" y="177800"/>
            <a:ext cx="6629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第三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商业</a:t>
            </a:r>
            <a:r>
              <a:rPr lang="zh-CN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贸易与</a:t>
            </a:r>
            <a:r>
              <a:rPr lang="zh-CN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日常生活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古代的商业贸易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世界市场与商业贸易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世纪以来人类的经济与生活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6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/>
              <a:t>与课程标准内容要求的对应关系</a:t>
            </a:r>
            <a:endParaRPr lang="zh-CN" altLang="en-US" b="1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/>
              <a:t>教材课文</a:t>
            </a:r>
            <a:endParaRPr lang="zh-CN" altLang="en-US" sz="3600" b="1" dirty="0"/>
          </a:p>
        </p:txBody>
      </p:sp>
      <p:sp>
        <p:nvSpPr>
          <p:cNvPr id="5" name="内容占位符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古代的商业贸易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世界市场与商业贸易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第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9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课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世纪以来人类的经济与生活</a:t>
            </a:r>
          </a:p>
          <a:p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/>
              <a:t>课标内容要求</a:t>
            </a:r>
            <a:endParaRPr lang="zh-CN" altLang="en-US" sz="3600" b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了解商业贸易的起源和古代的商贸活动与贸易通道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知道货币、信贷、商业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契约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等在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日常生活中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角色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认识世界市场的形成对商业贸易的意义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</a:p>
          <a:p>
            <a:pPr marL="0" indent="0">
              <a:buNone/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认识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20</a:t>
            </a:r>
            <a:r>
              <a:rPr lang="zh-CN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世纪以来贸易、金融的变化对人类生活的影响。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09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古代的商业贸易</a:t>
            </a:r>
            <a:endParaRPr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商业贸易的起源与发展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商业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贸易的起源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古代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中国商业贸易的发展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古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埃及、希腊罗马、拜占庭、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阿拉伯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商人的贸易活动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丝绸之路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商业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贸易发展对人类生活的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影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响</a:t>
            </a:r>
          </a:p>
          <a:p>
            <a:pPr marL="0" indent="0">
              <a:buNone/>
            </a:pPr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货币、信贷、商业契约</a:t>
            </a:r>
          </a:p>
          <a:p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货币的产生及其对人类社会生活的意义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信贷的出现及其对商贸和人们生活的影响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契约的使用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对商贸和人们生活的影响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1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世界市场与商业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贸易</a:t>
            </a:r>
            <a:endParaRPr lang="zh-CN" altLang="en-US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世界市场的形成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工业革命前欧洲殖民者的殖民掠夺与世界市场初步形成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工业革命后资产阶级的殖民扩张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第二次工业革命后主要资本主义国家瓜分狂潮，资本主义世界市场最终形成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近代商业贸易的变化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欧洲贸易中心转移，新的亚洲贸易中心形成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商业经营方式变化：交易所、银行、百货公司、股份制公司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新的商业经营形式引入中国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商品种类增多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世界贸易格局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的变化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76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世纪以来人类的经济与生活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世界经济的发展</a:t>
            </a:r>
            <a:endParaRPr lang="en-US" altLang="zh-CN" sz="36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战后社会主义经济的出现与发展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战后资本主义的经济危机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战后资本主义的经济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战后社会主义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的经济</a:t>
            </a: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中国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特色社会主义经济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战后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发展中国家的经济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7.21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世纪的世界经济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03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国际贸易与人类生活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1.19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世纪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70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年代到二战 贸易保护，经济萧条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二战后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关贸总协定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、世界贸易组织及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其宗旨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服务贸易的发展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中国加入世贸组织及其意义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6.20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世纪后期以来贸易形式的变化，电子商务及其对人们生活的影响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国际金融与人类生活</a:t>
            </a:r>
            <a:endParaRPr lang="zh-CN" altLang="en-US" sz="3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二战后布雷顿森林体系建立：国际货币基金组织、世界银行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2.20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世纪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90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年代以来国际金融新趋势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现代国际金融的风险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中国在国际金融中的影响力提升。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5.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电子金融及其对人们生产生活的影响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81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确定单元关键问题的依据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学业要求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了解人类为改善生活而进行的经济活动的努力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进一步理解经济活动与社会、科技与生活的关系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本单元的经济活动</a:t>
            </a:r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商业贸易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商业贸易活动形式、贸易通道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货币、信贷、商业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契约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国际金融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世界市场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88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单元关键问题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人类社会商业贸易的变迁、原因及影响</a:t>
            </a:r>
            <a:endParaRPr lang="en-US" altLang="zh-CN" sz="4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古代、近代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、现代的商业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贸易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有何不同？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商业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贸易变化的原因是什么？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商业</a:t>
            </a: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贸易及其变化对人类生活有什么影响？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751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5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371</TotalTime>
  <Words>1733</Words>
  <Application>Microsoft Office PowerPoint</Application>
  <PresentationFormat>宽屏</PresentationFormat>
  <Paragraphs>184</Paragraphs>
  <Slides>23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4" baseType="lpstr">
      <vt:lpstr>等线</vt:lpstr>
      <vt:lpstr>黑体</vt:lpstr>
      <vt:lpstr>华文中宋</vt:lpstr>
      <vt:lpstr>楷体</vt:lpstr>
      <vt:lpstr>宋体</vt:lpstr>
      <vt:lpstr>微软雅黑</vt:lpstr>
      <vt:lpstr>Arial</vt:lpstr>
      <vt:lpstr>Calibri</vt:lpstr>
      <vt:lpstr>Calibri Light</vt:lpstr>
      <vt:lpstr>Times New Roman</vt:lpstr>
      <vt:lpstr>回顾</vt:lpstr>
      <vt:lpstr>聚焦历史关键问题，发展学生核心素养  选必2  第三单元”商业贸易与日常生活” 教学研讨</vt:lpstr>
      <vt:lpstr>PowerPoint 演示文稿</vt:lpstr>
      <vt:lpstr>与课程标准内容要求的对应关系</vt:lpstr>
      <vt:lpstr>第7课 古代的商业贸易</vt:lpstr>
      <vt:lpstr>第8课 世界市场与商业贸易</vt:lpstr>
      <vt:lpstr>第9课 20世纪以来人类的经济与生活</vt:lpstr>
      <vt:lpstr>PowerPoint 演示文稿</vt:lpstr>
      <vt:lpstr>确定单元关键问题的依据</vt:lpstr>
      <vt:lpstr>单元关键问题</vt:lpstr>
      <vt:lpstr>本次活动单元教学内容结构</vt:lpstr>
      <vt:lpstr>PowerPoint 演示文稿</vt:lpstr>
      <vt:lpstr>PowerPoint 演示文稿</vt:lpstr>
      <vt:lpstr>PowerPoint 演示文稿</vt:lpstr>
      <vt:lpstr>PowerPoint 演示文稿</vt:lpstr>
      <vt:lpstr>培养学生核心素养的教学设计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解决了本单元关键问题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聚焦关键问题，发展核心素养</dc:title>
  <dc:creator>LENOVO</dc:creator>
  <cp:lastModifiedBy>LENOVO</cp:lastModifiedBy>
  <cp:revision>22</cp:revision>
  <dcterms:created xsi:type="dcterms:W3CDTF">2022-05-09T14:33:15Z</dcterms:created>
  <dcterms:modified xsi:type="dcterms:W3CDTF">2022-05-10T07:38:39Z</dcterms:modified>
</cp:coreProperties>
</file>