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790" r:id="rId3"/>
    <p:sldId id="826" r:id="rId4"/>
    <p:sldId id="420" r:id="rId6"/>
    <p:sldId id="424" r:id="rId7"/>
    <p:sldId id="425" r:id="rId8"/>
    <p:sldId id="426" r:id="rId9"/>
    <p:sldId id="427" r:id="rId10"/>
    <p:sldId id="438" r:id="rId11"/>
    <p:sldId id="455" r:id="rId12"/>
    <p:sldId id="696" r:id="rId13"/>
    <p:sldId id="454" r:id="rId14"/>
    <p:sldId id="431" r:id="rId15"/>
    <p:sldId id="447" r:id="rId16"/>
    <p:sldId id="452" r:id="rId17"/>
    <p:sldId id="451" r:id="rId18"/>
    <p:sldId id="746" r:id="rId19"/>
    <p:sldId id="456" r:id="rId20"/>
    <p:sldId id="827" r:id="rId21"/>
    <p:sldId id="458" r:id="rId22"/>
    <p:sldId id="829" r:id="rId23"/>
    <p:sldId id="440" r:id="rId24"/>
    <p:sldId id="494" r:id="rId25"/>
    <p:sldId id="788" r:id="rId26"/>
    <p:sldId id="791" r:id="rId27"/>
    <p:sldId id="789" r:id="rId28"/>
    <p:sldId id="521" r:id="rId29"/>
    <p:sldId id="601" r:id="rId30"/>
    <p:sldId id="523" r:id="rId31"/>
    <p:sldId id="525" r:id="rId32"/>
    <p:sldId id="682" r:id="rId33"/>
    <p:sldId id="830" r:id="rId34"/>
    <p:sldId id="522" r:id="rId35"/>
    <p:sldId id="831" r:id="rId36"/>
    <p:sldId id="527" r:id="rId37"/>
    <p:sldId id="529" r:id="rId38"/>
    <p:sldId id="530" r:id="rId39"/>
    <p:sldId id="531" r:id="rId40"/>
    <p:sldId id="785" r:id="rId41"/>
    <p:sldId id="786" r:id="rId42"/>
    <p:sldId id="647" r:id="rId43"/>
  </p:sldIdLst>
  <p:sldSz cx="9144000" cy="6858000" type="screen4x3"/>
  <p:notesSz cx="6858000" cy="9144000"/>
  <p:custDataLst>
    <p:tags r:id="rId48"/>
  </p:custDataLst>
  <p:defaultTextStyle>
    <a:defPPr>
      <a:defRPr lang="zh-CN"/>
    </a:defPPr>
    <a:lvl1pPr marL="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6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6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6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6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indent="0" algn="l" defTabSz="914400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 typeface="Arial" panose="020B0604020202020204" pitchFamily="34" charset="0"/>
      <a:buNone/>
      <a:defRPr sz="1600" b="0" i="0" u="none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" lastIdx="0" clrIdx="0"/>
  <p:cmAuthor id="1" name="Administrator" initials="" lastIdx="0" clrIdx="1"/>
  <p:cmAuthor id="2" name="kingsoft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0" autoAdjust="0"/>
    <p:restoredTop sz="92282" autoAdjust="0"/>
  </p:normalViewPr>
  <p:slideViewPr>
    <p:cSldViewPr>
      <p:cViewPr varScale="1">
        <p:scale>
          <a:sx n="92" d="100"/>
          <a:sy n="92" d="100"/>
        </p:scale>
        <p:origin x="0" y="0"/>
      </p:cViewPr>
      <p:guideLst/>
    </p:cSldViewPr>
  </p:slideViewPr>
  <p:notesViewPr>
    <p:cSldViewPr>
      <p:cViewPr varScale="1"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8" Type="http://schemas.openxmlformats.org/officeDocument/2006/relationships/tags" Target="tags/tag294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93.xml"/><Relationship Id="rId5" Type="http://schemas.openxmlformats.org/officeDocument/2006/relationships/tags" Target="../tags/tag292.xml"/><Relationship Id="rId4" Type="http://schemas.openxmlformats.org/officeDocument/2006/relationships/tags" Target="../tags/tag291.xml"/><Relationship Id="rId3" Type="http://schemas.openxmlformats.org/officeDocument/2006/relationships/tags" Target="../tags/tag290.xml"/><Relationship Id="rId2" Type="http://schemas.openxmlformats.org/officeDocument/2006/relationships/tags" Target="../tags/tag289.xml"/><Relationship Id="rId1" Type="http://schemas.openxmlformats.org/officeDocument/2006/relationships/tags" Target="../tags/tag28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4338" name="页眉占位符 17409"/>
          <p:cNvSpPr>
            <a:spLocks noGrp="1"/>
          </p:cNvSpPr>
          <p:nvPr>
            <p:ph type="hdr" sz="quarter" idx="4294967295"/>
            <p:custDataLst>
              <p:tags r:id="rId1"/>
            </p:custDataLst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 defTabSz="91440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zh-CN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zh-CN" altLang="zh-CN" sz="1200"/>
          </a:p>
        </p:txBody>
      </p:sp>
      <p:sp>
        <p:nvSpPr>
          <p:cNvPr id="14339" name="日期占位符 17410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endParaRPr lang="zh-CN" altLang="en-US" sz="1200"/>
          </a:p>
        </p:txBody>
      </p:sp>
      <p:sp>
        <p:nvSpPr>
          <p:cNvPr id="14340" name="幻灯片图像占位符 17411"/>
          <p:cNvSpPr>
            <a:spLocks noRot="1" noTextEdi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14341" name="文本占位符 17412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4342" name="页脚占位符 17413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zh-CN" sz="1200"/>
          </a:p>
        </p:txBody>
      </p:sp>
      <p:sp>
        <p:nvSpPr>
          <p:cNvPr id="14343" name="灯片编号占位符 17414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887A1A3B-D58E-4541-BD26-930AB40E56D0}" type="slidenum">
              <a:rPr lang="zh-CN" altLang="zh-CN" sz="1200"/>
            </a:fld>
            <a:endParaRPr lang="zh-CN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/>
          <p:nvPr>
            <p:ph type="sldImg" idx="4294967295"/>
            <p:custDataLst>
              <p:tags r:id="rId3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7410" name="文本占位符 2"/>
          <p:cNvSpPr/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幻灯片图像占位符 1"/>
          <p:cNvSpPr/>
          <p:nvPr>
            <p:ph type="sldImg" idx="4294967295"/>
            <p:custDataLst>
              <p:tags r:id="rId3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4818" name="文本占位符 2"/>
          <p:cNvSpPr/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268289"/>
          <p:cNvSpPr>
            <a:spLocks noRo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36866" name="文本占位符 268290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6867" name="灯片编号占位符 1"/>
          <p:cNvSpPr/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6A7D739E-DED6-461D-9750-55C3258E952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幻灯片图像占位符 227329"/>
          <p:cNvSpPr>
            <a:spLocks noRo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45058" name="文本占位符 227330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45059" name="灯片编号占位符 1"/>
          <p:cNvSpPr/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BD1854C5-FB9B-46A1-A52B-72A8BCF6FF8D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227329"/>
          <p:cNvSpPr>
            <a:spLocks noRot="1" noTextEdit="1"/>
          </p:cNvSpPr>
          <p:nvPr>
            <p:ph type="sldImg" idx="4294967295"/>
            <p:custDataLst>
              <p:tags r:id="rId3"/>
            </p:custDataLst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50178" name="文本占位符 227330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0" i="0" u="none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50179" name="灯片编号占位符 1"/>
          <p:cNvSpPr/>
          <p:nvPr>
            <p:ph type="sldNum"/>
            <p:custDataLst>
              <p:tags r:id="rId5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r"/>
            <a:fld id="{19F7CA9F-B801-4528-B923-24692AF438B6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showMasterSp="0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showMasterSp="0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showMasterSp="0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showMasterSp="0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showMasterSp="0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showMasterSp="0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29841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9841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showMasterSp="0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showMasterSp="0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file:///D:\qq&#25991;&#20214;\712321467\Image\C2C\Image2\%7b75232B38-A165-1FB7-499C-2E1C792CACB5%7d.png" TargetMode="External"/><Relationship Id="rId16" Type="http://schemas.openxmlformats.org/officeDocument/2006/relationships/image" Target="../media/image2.png"/><Relationship Id="rId15" Type="http://schemas.openxmlformats.org/officeDocument/2006/relationships/tags" Target="../tags/tag28.xml"/><Relationship Id="rId14" Type="http://schemas.openxmlformats.org/officeDocument/2006/relationships/image" Target="../media/image1.jpeg"/><Relationship Id="rId13" Type="http://schemas.openxmlformats.org/officeDocument/2006/relationships/tags" Target="../tags/tag2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30" descr="模板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027" name="图片 1073743875" descr="D:\qq文件\712321467\Image\C2C\Image2\{75232B38-A165-1FB7-499C-2E1C792CACB5}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Tx/>
        <a:buFontTx/>
        <a:buNone/>
        <a:defRPr sz="4400" b="0" i="0" u="none" kern="1200" baseline="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image" Target="../media/image3.wmf"/><Relationship Id="rId1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1.xml"/><Relationship Id="rId3" Type="http://schemas.openxmlformats.org/officeDocument/2006/relationships/image" Target="../media/image12.jpeg"/><Relationship Id="rId2" Type="http://schemas.openxmlformats.org/officeDocument/2006/relationships/tags" Target="../tags/tag70.xml"/><Relationship Id="rId1" Type="http://schemas.openxmlformats.org/officeDocument/2006/relationships/hyperlink" Target="&#34434;&#34433;&#30340;&#20449;&#24687;&#20256;&#36882;_&#26631;&#28165;_clip(1).flv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3.jpeg"/><Relationship Id="rId7" Type="http://schemas.openxmlformats.org/officeDocument/2006/relationships/tags" Target="../tags/tag80.xml"/><Relationship Id="rId6" Type="http://schemas.openxmlformats.org/officeDocument/2006/relationships/hyperlink" Target="http://www.xiangshu.com/simple/index.php?t719387.html" TargetMode="Externa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2.xml"/><Relationship Id="rId1" Type="http://schemas.openxmlformats.org/officeDocument/2006/relationships/hyperlink" Target="http://www.zjsz.net/keti/sw/swtw8.htm" TargetMode="Externa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tags" Target="../tags/tag85.xml"/><Relationship Id="rId3" Type="http://schemas.openxmlformats.org/officeDocument/2006/relationships/image" Target="../media/image14.png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88.xml"/><Relationship Id="rId3" Type="http://schemas.openxmlformats.org/officeDocument/2006/relationships/image" Target="../media/image16.jpeg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image" Target="../media/image19.jpe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18.jpeg"/><Relationship Id="rId3" Type="http://schemas.openxmlformats.org/officeDocument/2006/relationships/tags" Target="../tags/tag92.xml"/><Relationship Id="rId2" Type="http://schemas.openxmlformats.org/officeDocument/2006/relationships/image" Target="../media/image17.jpeg"/><Relationship Id="rId19" Type="http://schemas.openxmlformats.org/officeDocument/2006/relationships/slideLayout" Target="../slideLayouts/slideLayout2.xml"/><Relationship Id="rId18" Type="http://schemas.openxmlformats.org/officeDocument/2006/relationships/tags" Target="../tags/tag102.xml"/><Relationship Id="rId17" Type="http://schemas.openxmlformats.org/officeDocument/2006/relationships/tags" Target="../tags/tag101.xml"/><Relationship Id="rId16" Type="http://schemas.openxmlformats.org/officeDocument/2006/relationships/image" Target="../media/image22.jpeg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image" Target="../media/image21.jpeg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image" Target="../media/image20.png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" Type="http://schemas.openxmlformats.org/officeDocument/2006/relationships/tags" Target="../tags/tag109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16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1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jpeg"/><Relationship Id="rId8" Type="http://schemas.openxmlformats.org/officeDocument/2006/relationships/tags" Target="../tags/tag41.xml"/><Relationship Id="rId7" Type="http://schemas.openxmlformats.org/officeDocument/2006/relationships/image" Target="../media/image4.png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42.xml"/><Relationship Id="rId1" Type="http://schemas.openxmlformats.org/officeDocument/2006/relationships/tags" Target="../tags/tag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hyperlink" Target="http://www.zjsz.net/keti/sw/swtw8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8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image" Target="../media/image23.jpeg"/><Relationship Id="rId24" Type="http://schemas.openxmlformats.org/officeDocument/2006/relationships/slideLayout" Target="../slideLayouts/slideLayout7.xml"/><Relationship Id="rId23" Type="http://schemas.openxmlformats.org/officeDocument/2006/relationships/tags" Target="../tags/tag168.xml"/><Relationship Id="rId22" Type="http://schemas.openxmlformats.org/officeDocument/2006/relationships/image" Target="../media/image8.png"/><Relationship Id="rId21" Type="http://schemas.openxmlformats.org/officeDocument/2006/relationships/tags" Target="../tags/tag167.xml"/><Relationship Id="rId20" Type="http://schemas.openxmlformats.org/officeDocument/2006/relationships/tags" Target="../tags/tag166.xml"/><Relationship Id="rId2" Type="http://schemas.openxmlformats.org/officeDocument/2006/relationships/tags" Target="../tags/tag150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image" Target="../media/image26.GIF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image" Target="../media/image25.wmf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184.xml"/><Relationship Id="rId17" Type="http://schemas.openxmlformats.org/officeDocument/2006/relationships/tags" Target="../tags/tag183.xml"/><Relationship Id="rId16" Type="http://schemas.openxmlformats.org/officeDocument/2006/relationships/tags" Target="../tags/tag182.xml"/><Relationship Id="rId15" Type="http://schemas.openxmlformats.org/officeDocument/2006/relationships/tags" Target="../tags/tag181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tags" Target="../tags/tag16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image" Target="../media/image27.wmf"/><Relationship Id="rId1" Type="http://schemas.openxmlformats.org/officeDocument/2006/relationships/tags" Target="../tags/tag185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205.xml"/><Relationship Id="rId7" Type="http://schemas.openxmlformats.org/officeDocument/2006/relationships/image" Target="../media/image29.jpeg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hyperlink" Target="http://www.zjsz.net/keti/sw/swtw8.htm" TargetMode="Externa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image" Target="../media/image31.png"/><Relationship Id="rId6" Type="http://schemas.openxmlformats.org/officeDocument/2006/relationships/tags" Target="../tags/tag209.xml"/><Relationship Id="rId5" Type="http://schemas.openxmlformats.org/officeDocument/2006/relationships/image" Target="../media/image30.png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0" Type="http://schemas.openxmlformats.org/officeDocument/2006/relationships/slideLayout" Target="../slideLayouts/slideLayout7.xml"/><Relationship Id="rId1" Type="http://schemas.openxmlformats.org/officeDocument/2006/relationships/hyperlink" Target="http://www.zjsz.net/keti/sw/swtw8.htm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hyperlink" Target="http://www.zjsz.net/keti/sw/swtw8.htm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17.xml"/><Relationship Id="rId5" Type="http://schemas.openxmlformats.org/officeDocument/2006/relationships/tags" Target="../tags/tag216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" Type="http://schemas.openxmlformats.org/officeDocument/2006/relationships/tags" Target="../tags/tag212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5.xml"/><Relationship Id="rId4" Type="http://schemas.openxmlformats.org/officeDocument/2006/relationships/tags" Target="../tags/tag224.xml"/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242.xml"/><Relationship Id="rId16" Type="http://schemas.openxmlformats.org/officeDocument/2006/relationships/tags" Target="../tags/tag241.xml"/><Relationship Id="rId15" Type="http://schemas.openxmlformats.org/officeDocument/2006/relationships/tags" Target="../tags/tag240.xml"/><Relationship Id="rId14" Type="http://schemas.openxmlformats.org/officeDocument/2006/relationships/tags" Target="../tags/tag239.xml"/><Relationship Id="rId13" Type="http://schemas.openxmlformats.org/officeDocument/2006/relationships/tags" Target="../tags/tag238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tags" Target="../tags/tag226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51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255.xml"/><Relationship Id="rId13" Type="http://schemas.openxmlformats.org/officeDocument/2006/relationships/tags" Target="../tags/tag254.xml"/><Relationship Id="rId12" Type="http://schemas.openxmlformats.org/officeDocument/2006/relationships/tags" Target="../tags/tag253.xml"/><Relationship Id="rId11" Type="http://schemas.openxmlformats.org/officeDocument/2006/relationships/image" Target="../media/image32.jpeg"/><Relationship Id="rId10" Type="http://schemas.openxmlformats.org/officeDocument/2006/relationships/tags" Target="../tags/tag252.xml"/><Relationship Id="rId1" Type="http://schemas.openxmlformats.org/officeDocument/2006/relationships/tags" Target="../tags/tag243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0.xml"/><Relationship Id="rId4" Type="http://schemas.openxmlformats.org/officeDocument/2006/relationships/tags" Target="../tags/tag259.xml"/><Relationship Id="rId3" Type="http://schemas.openxmlformats.org/officeDocument/2006/relationships/tags" Target="../tags/tag258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65.xml"/><Relationship Id="rId5" Type="http://schemas.openxmlformats.org/officeDocument/2006/relationships/tags" Target="../tags/tag264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image" Target="../media/image33.GIF"/><Relationship Id="rId1" Type="http://schemas.openxmlformats.org/officeDocument/2006/relationships/tags" Target="../tags/tag261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69.xml"/></Relationships>
</file>

<file path=ppt/slides/_rels/slide3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5.xml"/><Relationship Id="rId1" Type="http://schemas.openxmlformats.org/officeDocument/2006/relationships/tags" Target="../tags/tag28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hyperlink" Target="http://www.zjsz.net/keti/sw/swtw8.htm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53.xml"/><Relationship Id="rId6" Type="http://schemas.openxmlformats.org/officeDocument/2006/relationships/image" Target="../media/image6.jpeg"/><Relationship Id="rId5" Type="http://schemas.openxmlformats.org/officeDocument/2006/relationships/tags" Target="../tags/tag52.xml"/><Relationship Id="rId4" Type="http://schemas.openxmlformats.org/officeDocument/2006/relationships/hyperlink" Target="&#34584;&#34523;&#26118;&#34411;.mp4" TargetMode="Externa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hyperlink" Target="http://www.zjsz.net/keti/sw/swtw8.htm" TargetMode="Externa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image" Target="../media/image8.png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image" Target="../media/image7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0" Type="http://schemas.openxmlformats.org/officeDocument/2006/relationships/slideLayout" Target="../slideLayouts/slideLayout7.xml"/><Relationship Id="rId1" Type="http://schemas.openxmlformats.org/officeDocument/2006/relationships/hyperlink" Target="http://www.zjsz.net/keti/sw/swtw8.ht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63.xml"/><Relationship Id="rId6" Type="http://schemas.openxmlformats.org/officeDocument/2006/relationships/image" Target="../media/image10.png"/><Relationship Id="rId5" Type="http://schemas.openxmlformats.org/officeDocument/2006/relationships/tags" Target="../tags/tag62.xml"/><Relationship Id="rId4" Type="http://schemas.openxmlformats.org/officeDocument/2006/relationships/image" Target="../media/image9.jpe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hyperlink" Target="http://www.zjsz.net/keti/sw/swtw8.htm" TargetMode="Externa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image" Target="../media/image11.jpeg"/><Relationship Id="rId1" Type="http://schemas.openxmlformats.org/officeDocument/2006/relationships/tags" Target="../tags/tag6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ShockwaveFlash1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03350" y="620713"/>
            <a:ext cx="6845300" cy="53736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15362" name="组合 82947"/>
          <p:cNvGrpSpPr/>
          <p:nvPr>
            <p:custDataLst>
              <p:tags r:id="rId3"/>
            </p:custDataLst>
          </p:nvPr>
        </p:nvGrpSpPr>
        <p:grpSpPr>
          <a:xfrm>
            <a:off x="1187450" y="908050"/>
            <a:ext cx="6948488" cy="5357813"/>
            <a:chOff x="930" y="436"/>
            <a:chExt cx="4037" cy="3047"/>
          </a:xfrm>
        </p:grpSpPr>
        <p:cxnSp>
          <p:nvCxnSpPr>
            <p:cNvPr id="15363" name="直接连接符 82948"/>
            <p:cNvCxnSpPr/>
            <p:nvPr>
              <p:custDataLst>
                <p:tags r:id="rId4"/>
              </p:custDataLst>
            </p:nvPr>
          </p:nvCxnSpPr>
          <p:spPr>
            <a:xfrm flipH="1">
              <a:off x="930" y="436"/>
              <a:ext cx="0" cy="3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</p:cxnSp>
        <p:cxnSp>
          <p:nvCxnSpPr>
            <p:cNvPr id="15364" name="直接连接符 82949"/>
            <p:cNvCxnSpPr/>
            <p:nvPr>
              <p:custDataLst>
                <p:tags r:id="rId5"/>
              </p:custDataLst>
            </p:nvPr>
          </p:nvCxnSpPr>
          <p:spPr>
            <a:xfrm>
              <a:off x="930" y="436"/>
              <a:ext cx="40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</a:ln>
          </p:spPr>
        </p:cxnSp>
        <p:cxnSp>
          <p:nvCxnSpPr>
            <p:cNvPr id="15365" name="直接连接符 82950"/>
            <p:cNvCxnSpPr/>
            <p:nvPr>
              <p:custDataLst>
                <p:tags r:id="rId6"/>
              </p:custDataLst>
            </p:nvPr>
          </p:nvCxnSpPr>
          <p:spPr>
            <a:xfrm flipH="1">
              <a:off x="4967" y="436"/>
              <a:ext cx="0" cy="304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</a:ln>
          </p:spPr>
        </p:cxnSp>
        <p:cxnSp>
          <p:nvCxnSpPr>
            <p:cNvPr id="15366" name="直接连接符 82951"/>
            <p:cNvCxnSpPr/>
            <p:nvPr>
              <p:custDataLst>
                <p:tags r:id="rId7"/>
              </p:custDataLst>
            </p:nvPr>
          </p:nvCxnSpPr>
          <p:spPr>
            <a:xfrm>
              <a:off x="930" y="3475"/>
              <a:ext cx="4037" cy="8"/>
            </a:xfrm>
            <a:prstGeom prst="line">
              <a:avLst/>
            </a:prstGeom>
            <a:noFill/>
            <a:ln w="76200">
              <a:solidFill>
                <a:srgbClr val="333300"/>
              </a:solidFill>
              <a:round/>
            </a:ln>
          </p:spPr>
        </p:cxn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28095" descr="10031815548a3c47973e2aa1a8">
            <a:hlinkClick r:id="rId1" action="ppaction://hlinkfile"/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1119" t="20070" r="15428" b="5902"/>
          <a:stretch>
            <a:fillRect/>
          </a:stretch>
        </p:blipFill>
        <p:spPr>
          <a:xfrm>
            <a:off x="900113" y="549275"/>
            <a:ext cx="7959725" cy="4311650"/>
          </a:xfrm>
          <a:prstGeom prst="rect">
            <a:avLst/>
          </a:prstGeom>
          <a:noFill/>
          <a:ln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25602" name="文本框 128093"/>
          <p:cNvSpPr txBox="1"/>
          <p:nvPr>
            <p:custDataLst>
              <p:tags r:id="rId4"/>
            </p:custDataLst>
          </p:nvPr>
        </p:nvSpPr>
        <p:spPr>
          <a:xfrm>
            <a:off x="1835777" y="5013325"/>
            <a:ext cx="5419725" cy="119888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buClr>
                <a:srgbClr val="000000"/>
              </a:buClr>
            </a:pPr>
            <a:r>
              <a:rPr lang="zh-CN" altLang="en-US" sz="36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蚂蚁觅食后原路回家</a:t>
            </a:r>
            <a:endParaRPr lang="zh-CN" altLang="en-US" sz="3600" b="1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  <a:cs typeface="+mn-ea"/>
            </a:endParaRPr>
          </a:p>
          <a:p>
            <a:pPr algn="ctr" fontAlgn="base">
              <a:buClr>
                <a:srgbClr val="000000"/>
              </a:buClr>
            </a:pPr>
            <a:r>
              <a:rPr lang="zh-CN" altLang="en-US" sz="36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_GB2312" pitchFamily="49" charset="-122"/>
                <a:ea typeface="楷体_GB2312" pitchFamily="49" charset="-122"/>
                <a:cs typeface="+mn-ea"/>
              </a:rPr>
              <a:t>属于哪种信息？</a:t>
            </a:r>
            <a:endParaRPr lang="zh-CN" altLang="en-US" sz="3600" b="1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808963"/>
          <p:cNvSpPr/>
          <p:nvPr>
            <p:custDataLst>
              <p:tags r:id="rId1"/>
            </p:custDataLst>
          </p:nvPr>
        </p:nvSpPr>
        <p:spPr>
          <a:xfrm>
            <a:off x="539750" y="333375"/>
            <a:ext cx="3889375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8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化学信息：</a:t>
            </a:r>
            <a:endParaRPr lang="zh-CN" altLang="en-US" sz="48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6" name="文本框 179202"/>
          <p:cNvSpPr/>
          <p:nvPr>
            <p:custDataLst>
              <p:tags r:id="rId2"/>
            </p:custDataLst>
          </p:nvPr>
        </p:nvSpPr>
        <p:spPr>
          <a:xfrm>
            <a:off x="485775" y="1052513"/>
            <a:ext cx="8658225" cy="3444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Tx/>
            </a:pP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通过生命活动产生的化学物质进行传递的信息，如植物的生物碱、有机酸等代谢产物，以及动物的性外激素等，就是化学信息。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  <a:buClrTx/>
            </a:pPr>
            <a:endParaRPr lang="zh-CN" altLang="en-US" sz="40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8" name="文本框 4"/>
          <p:cNvSpPr/>
          <p:nvPr>
            <p:custDataLst>
              <p:tags r:id="rId3"/>
            </p:custDataLst>
          </p:nvPr>
        </p:nvSpPr>
        <p:spPr>
          <a:xfrm>
            <a:off x="611188" y="3644900"/>
            <a:ext cx="7837487" cy="1736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Tx/>
            </a:pP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在昆虫、鱼类以及哺乳类等生物体中都存在能传递信息的化学物质</a:t>
            </a: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信息素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629" name="文本框 1"/>
          <p:cNvSpPr/>
          <p:nvPr>
            <p:custDataLst>
              <p:tags r:id="rId4"/>
            </p:custDataLst>
          </p:nvPr>
        </p:nvSpPr>
        <p:spPr>
          <a:xfrm>
            <a:off x="323850" y="5373688"/>
            <a:ext cx="7626350" cy="706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sz="40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来源</a:t>
            </a:r>
            <a:r>
              <a:rPr lang="en-US" altLang="zh-CN" sz="4000" b="1">
                <a:latin typeface="Times New Roman" panose="02020603050405020304" pitchFamily="18" charset="0"/>
                <a:sym typeface="宋体" panose="02010600030101010101" pitchFamily="2" charset="-122"/>
              </a:rPr>
              <a:t>: </a:t>
            </a:r>
            <a:r>
              <a:rPr lang="zh-CN" sz="40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生物体的</a:t>
            </a:r>
            <a:r>
              <a:rPr 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代谢产物</a:t>
            </a:r>
            <a:r>
              <a:rPr lang="zh-CN" sz="40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或</a:t>
            </a:r>
            <a:r>
              <a:rPr 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分泌物</a:t>
            </a:r>
            <a:endParaRPr lang="zh-CN" altLang="en-US" sz="40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  <p:bldP spid="266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文本框 177153"/>
          <p:cNvSpPr/>
          <p:nvPr>
            <p:custDataLst>
              <p:tags r:id="rId3"/>
            </p:custDataLst>
          </p:nvPr>
        </p:nvSpPr>
        <p:spPr>
          <a:xfrm>
            <a:off x="250825" y="44450"/>
            <a:ext cx="4824413" cy="808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400" b="1">
                <a:latin typeface="华文隶书" pitchFamily="2" charset="-122"/>
                <a:ea typeface="华文隶书" pitchFamily="2" charset="-122"/>
              </a:rPr>
              <a:t>科学实验：</a:t>
            </a:r>
            <a:endParaRPr lang="zh-CN" altLang="en-US" sz="4400" b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27651" name="文本框 177155"/>
          <p:cNvSpPr txBox="1"/>
          <p:nvPr>
            <p:custDataLst>
              <p:tags r:id="rId4"/>
            </p:custDataLst>
          </p:nvPr>
        </p:nvSpPr>
        <p:spPr>
          <a:xfrm>
            <a:off x="682625" y="5876925"/>
            <a:ext cx="8604250" cy="677863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Tx/>
            </a:pP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行楷" pitchFamily="2" charset="-122"/>
              </a:rPr>
              <a:t>——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行楷" pitchFamily="2" charset="-122"/>
              </a:rPr>
              <a:t>雌蛾和雄蛾是通过</a:t>
            </a:r>
            <a:r>
              <a:rPr lang="zh-CN" altLang="en-US" sz="36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行楷" pitchFamily="2" charset="-122"/>
              </a:rPr>
              <a:t>什么信息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华文行楷" pitchFamily="2" charset="-122"/>
              </a:rPr>
              <a:t>联系的？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华文行楷" pitchFamily="2" charset="-122"/>
            </a:endParaRPr>
          </a:p>
        </p:txBody>
      </p:sp>
      <p:grpSp>
        <p:nvGrpSpPr>
          <p:cNvPr id="27652" name="组合 177171"/>
          <p:cNvGrpSpPr/>
          <p:nvPr>
            <p:custDataLst>
              <p:tags r:id="rId5"/>
            </p:custDataLst>
          </p:nvPr>
        </p:nvGrpSpPr>
        <p:grpSpPr>
          <a:xfrm>
            <a:off x="827088" y="765175"/>
            <a:ext cx="7658100" cy="2478088"/>
            <a:chOff x="2018" y="1842"/>
            <a:chExt cx="3537" cy="1610"/>
          </a:xfrm>
        </p:grpSpPr>
        <p:pic>
          <p:nvPicPr>
            <p:cNvPr id="27653" name="图片 177169" descr="601E98163F01B188D38A83974F44DBD7_800">
              <a:hlinkClick r:id="rId6"/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rcRect l="17810" t="4875" r="28739"/>
            <a:stretch>
              <a:fillRect/>
            </a:stretch>
          </p:blipFill>
          <p:spPr>
            <a:xfrm>
              <a:off x="2018" y="1842"/>
              <a:ext cx="1746" cy="161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pic>
          <p:nvPicPr>
            <p:cNvPr id="27654" name="图片 177170" descr="601E98163F01B188D38A83974F44DBD7_800">
              <a:hlinkClick r:id="rId6"/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rcRect l="17810" t="4875" r="28739"/>
            <a:stretch>
              <a:fillRect/>
            </a:stretch>
          </p:blipFill>
          <p:spPr>
            <a:xfrm flipH="1">
              <a:off x="3741" y="1842"/>
              <a:ext cx="1814" cy="1610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27655" name="文本框 177154"/>
          <p:cNvSpPr/>
          <p:nvPr>
            <p:custDataLst>
              <p:tags r:id="rId10"/>
            </p:custDataLst>
          </p:nvPr>
        </p:nvSpPr>
        <p:spPr>
          <a:xfrm>
            <a:off x="395288" y="3284538"/>
            <a:ext cx="8518525" cy="25987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实验</a:t>
            </a:r>
            <a:r>
              <a:rPr lang="en-US" altLang="zh-CN" sz="3600" b="1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：把一只雌蛾关在</a:t>
            </a:r>
            <a:r>
              <a:rPr lang="zh-CN" altLang="en-US" sz="3600" b="1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笼子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里，吸引了大量雄蛾来交尾</a:t>
            </a:r>
            <a:endParaRPr lang="zh-CN" altLang="en-US" sz="3600" b="1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实验</a:t>
            </a:r>
            <a:r>
              <a:rPr lang="en-US" altLang="zh-CN" sz="3600" b="1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：把雌蛾装进</a:t>
            </a:r>
            <a:r>
              <a:rPr lang="zh-CN" altLang="en-US" sz="3600" b="1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密闭</a:t>
            </a:r>
            <a:r>
              <a:rPr lang="zh-CN" altLang="en-US" sz="3600" b="1">
                <a:latin typeface="隶书" panose="02010509060101010101" pitchFamily="49" charset="-122"/>
                <a:ea typeface="隶书" panose="02010509060101010101" pitchFamily="49" charset="-122"/>
              </a:rPr>
              <a:t>透明容器后，雄蛾对雌蛾视而不见</a:t>
            </a:r>
            <a:endParaRPr lang="zh-CN" altLang="en-US" sz="3600" b="1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107522"/>
          <p:cNvSpPr txBox="1"/>
          <p:nvPr>
            <p:custDataLst>
              <p:tags r:id="rId1"/>
            </p:custDataLst>
          </p:nvPr>
        </p:nvSpPr>
        <p:spPr>
          <a:xfrm>
            <a:off x="539750" y="4581525"/>
            <a:ext cx="8099425" cy="1828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戴胜是一种美丽的鸟，但它奇臭无比，因为它们的尾部能分泌一种</a:t>
            </a:r>
            <a:r>
              <a:rPr lang="zh-CN" altLang="en-US" sz="28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极臭的物质</a:t>
            </a:r>
            <a:r>
              <a:rPr lang="zh-CN" altLang="en-US" sz="2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，这样可以将它们的巢穴弄得臭气熏天，一般蛇鼠和其它肉食性鸟类及盗蛋的鸟都不愿光顾。 </a:t>
            </a:r>
            <a:endParaRPr lang="zh-CN" altLang="en-US" sz="2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8674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413" y="546100"/>
            <a:ext cx="4286250" cy="36163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28675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5025" y="476250"/>
            <a:ext cx="4279900" cy="36607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椭圆 275457"/>
          <p:cNvSpPr/>
          <p:nvPr>
            <p:custDataLst>
              <p:tags r:id="rId1"/>
            </p:custDataLst>
          </p:nvPr>
        </p:nvSpPr>
        <p:spPr>
          <a:xfrm>
            <a:off x="2819400" y="2133600"/>
            <a:ext cx="2667000" cy="1981200"/>
          </a:xfrm>
          <a:prstGeom prst="ellipse">
            <a:avLst/>
          </a:prstGeom>
          <a:noFill/>
          <a:ln>
            <a:noFill/>
            <a:miter lim="800000"/>
          </a:ln>
          <a:effectLst>
            <a:outerShdw dist="35921" dir="2700000" algn="ctr">
              <a:srgbClr val="4D4D4D"/>
            </a:outerShdw>
          </a:effectLst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698" name="图片 276482" descr="46618514520060209105532_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31556" t="24395" r="1778" b="5788"/>
          <a:stretch>
            <a:fillRect/>
          </a:stretch>
        </p:blipFill>
        <p:spPr>
          <a:xfrm>
            <a:off x="539750" y="1268413"/>
            <a:ext cx="4241800" cy="50673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9699" name="文本占位符 27648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859338" y="1268413"/>
            <a:ext cx="4211638" cy="34385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t" anchorCtr="0"/>
          <a:lstStyle>
            <a:defPPr>
              <a:defRPr lang="zh-CN"/>
            </a:defPPr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思考：</a:t>
            </a:r>
            <a:endParaRPr lang="zh-CN" altLang="en-US" sz="48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zh-CN" altLang="en-US" sz="48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一只蜜蜂在找到蜜源之后，如何告诉巢中的其他同伴蜜源的位置呢？</a:t>
            </a:r>
            <a:endParaRPr lang="zh-CN" altLang="en-US" sz="48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20000"/>
              </a:spcBef>
              <a:buChar char="•"/>
            </a:pPr>
            <a:endParaRPr lang="zh-CN" altLang="en-US" sz="480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808961"/>
          <p:cNvSpPr txBox="1"/>
          <p:nvPr>
            <p:custDataLst>
              <p:tags r:id="rId1"/>
            </p:custDataLst>
          </p:nvPr>
        </p:nvSpPr>
        <p:spPr>
          <a:xfrm>
            <a:off x="611188" y="1989138"/>
            <a:ext cx="8451850" cy="36115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800" b="1">
                <a:latin typeface="黑体" panose="02010609060101010101" pitchFamily="2" charset="-122"/>
                <a:ea typeface="黑体" panose="02010609060101010101" pitchFamily="2" charset="-122"/>
              </a:rPr>
              <a:t>动物的特殊行为，在同种或异种生物之间传递信息。即生物的行为特征可体现为</a:t>
            </a:r>
            <a:r>
              <a:rPr lang="zh-CN" altLang="en-US" sz="4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行为信息</a:t>
            </a:r>
            <a:r>
              <a:rPr lang="zh-CN" altLang="en-US" sz="5400" b="1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5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sz="5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22" name="文本框 808963"/>
          <p:cNvSpPr/>
          <p:nvPr>
            <p:custDataLst>
              <p:tags r:id="rId2"/>
            </p:custDataLst>
          </p:nvPr>
        </p:nvSpPr>
        <p:spPr>
          <a:xfrm>
            <a:off x="684213" y="908050"/>
            <a:ext cx="3889375" cy="914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5400" b="1">
                <a:solidFill>
                  <a:schemeClr val="tx2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行为信息：</a:t>
            </a:r>
            <a:endParaRPr lang="zh-CN" altLang="en-US" sz="54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8434" descr="孔雀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9750" y="908050"/>
            <a:ext cx="4008438" cy="42608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31746" name="图片 17410" descr="孔雀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908050"/>
            <a:ext cx="4102100" cy="42354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47" name="文本框 1"/>
          <p:cNvSpPr/>
          <p:nvPr>
            <p:custDataLst>
              <p:tags r:id="rId5"/>
            </p:custDataLst>
          </p:nvPr>
        </p:nvSpPr>
        <p:spPr>
          <a:xfrm>
            <a:off x="2987675" y="5445125"/>
            <a:ext cx="4137025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孔雀开屏</a:t>
            </a:r>
            <a:endParaRPr lang="zh-CN" altLang="en-US" sz="4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1748" name="图片 202755" descr="z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1550" y="981075"/>
            <a:ext cx="6858000" cy="43084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49" name="文本框 2"/>
          <p:cNvSpPr txBox="1"/>
          <p:nvPr>
            <p:custDataLst>
              <p:tags r:id="rId8"/>
            </p:custDataLst>
          </p:nvPr>
        </p:nvSpPr>
        <p:spPr>
          <a:xfrm>
            <a:off x="2411730" y="5445123"/>
            <a:ext cx="4012565" cy="70104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base">
              <a:buClr>
                <a:srgbClr val="000000"/>
              </a:buClr>
            </a:pPr>
            <a:r>
              <a:rPr lang="zh-CN" altLang="en-US" sz="40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  <a:sym typeface="+mn-ea"/>
              </a:rPr>
              <a:t>海豚的回声定位</a:t>
            </a:r>
            <a:endParaRPr lang="zh-CN" altLang="en-US" sz="4000" b="1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31750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2775" y="981075"/>
            <a:ext cx="7842250" cy="42799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51" name="文本框 4"/>
          <p:cNvSpPr txBox="1"/>
          <p:nvPr>
            <p:custDataLst>
              <p:tags r:id="rId11"/>
            </p:custDataLst>
          </p:nvPr>
        </p:nvSpPr>
        <p:spPr>
          <a:xfrm>
            <a:off x="899795" y="5445125"/>
            <a:ext cx="7650480" cy="54864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buClr>
                <a:srgbClr val="000000"/>
              </a:buClr>
            </a:pPr>
            <a:r>
              <a:rPr lang="zh-CN" altLang="en-US" sz="28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  <a:cs typeface="+mn-ea"/>
                <a:sym typeface="+mn-ea"/>
              </a:rPr>
              <a:t>繁殖季节，公鸡抖大红冠子来引诱母鸡交配</a:t>
            </a:r>
            <a:r>
              <a:rPr lang="zh-CN" altLang="en-US" sz="2800" strike="noStrike" noProof="1">
                <a:latin typeface="Arial" panose="020B0604020202020204" pitchFamily="34" charset="0"/>
                <a:ea typeface="隶书" panose="02010509060101010101" pitchFamily="49" charset="-122"/>
                <a:cs typeface="+mn-ea"/>
                <a:sym typeface="+mn-ea"/>
              </a:rPr>
              <a:t> </a:t>
            </a:r>
            <a:endParaRPr lang="zh-CN" altLang="en-US" sz="2800" b="1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31752" name="内容占位符 14338" descr="黄鼠狼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403350" y="908050"/>
            <a:ext cx="6324600" cy="452596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53" name="文本框 5"/>
          <p:cNvSpPr txBox="1"/>
          <p:nvPr>
            <p:custDataLst>
              <p:tags r:id="rId14"/>
            </p:custDataLst>
          </p:nvPr>
        </p:nvSpPr>
        <p:spPr>
          <a:xfrm>
            <a:off x="2555868" y="5445125"/>
            <a:ext cx="4411980" cy="57912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base">
              <a:buClr>
                <a:srgbClr val="000000"/>
              </a:buClr>
            </a:pPr>
            <a:r>
              <a:rPr lang="zh-CN" altLang="en-US" sz="32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  <a:sym typeface="+mn-ea"/>
              </a:rPr>
              <a:t>黄鼠狼释放臭液，逃命</a:t>
            </a:r>
            <a:endParaRPr lang="zh-CN" altLang="en-US" sz="3200" b="1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</p:txBody>
      </p:sp>
      <p:pic>
        <p:nvPicPr>
          <p:cNvPr id="31754" name="图片 206853" descr="10255306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547813" y="765175"/>
            <a:ext cx="6430962" cy="4684713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31755" name="文本框 8"/>
          <p:cNvSpPr txBox="1"/>
          <p:nvPr>
            <p:custDataLst>
              <p:tags r:id="rId17"/>
            </p:custDataLst>
          </p:nvPr>
        </p:nvSpPr>
        <p:spPr>
          <a:xfrm>
            <a:off x="1288415" y="5445125"/>
            <a:ext cx="6813550" cy="701040"/>
          </a:xfrm>
          <a:prstGeom prst="rect">
            <a:avLst/>
          </a:prstGeom>
          <a:solidFill>
            <a:srgbClr val="CCFFFF"/>
          </a:solidFill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  <a:scene3d>
              <a:camera prst="orthographicFront"/>
              <a:lightRig rig="threePt" dir="t"/>
            </a:scene3d>
          </a:bodyPr>
          <a:lstStyle/>
          <a:p>
            <a:pPr fontAlgn="base"/>
            <a:r>
              <a:rPr lang="zh-CN" altLang="en-US" sz="4000" b="1" strike="noStrike" noProof="1">
                <a:latin typeface="Arial" panose="020B0604020202020204" pitchFamily="34" charset="0"/>
                <a:ea typeface="黑体" panose="02010609060101010101" pitchFamily="2" charset="-122"/>
                <a:cs typeface="+mn-cs"/>
                <a:sym typeface="+mn-ea"/>
              </a:rPr>
              <a:t>猫、狗的</a:t>
            </a:r>
            <a:r>
              <a:rPr lang="zh-CN" altLang="en-US" sz="4000" b="1" strike="noStrike" noProof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cs"/>
                <a:sym typeface="+mn-ea"/>
              </a:rPr>
              <a:t>分泌物</a:t>
            </a:r>
            <a:r>
              <a:rPr lang="zh-CN" altLang="en-US" sz="4000" b="1" strike="noStrike" noProof="1">
                <a:latin typeface="Arial" panose="020B0604020202020204" pitchFamily="34" charset="0"/>
                <a:ea typeface="黑体" panose="02010609060101010101" pitchFamily="2" charset="-122"/>
                <a:cs typeface="+mn-cs"/>
                <a:sym typeface="+mn-ea"/>
              </a:rPr>
              <a:t>作为领地记号</a:t>
            </a:r>
            <a:r>
              <a:rPr lang="zh-CN" altLang="en-US" sz="24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endParaRPr lang="zh-CN" altLang="en-US" sz="3200" b="1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  <a:sym typeface="+mn-ea"/>
            </a:endParaRPr>
          </a:p>
        </p:txBody>
      </p:sp>
      <p:sp>
        <p:nvSpPr>
          <p:cNvPr id="31756" name="文本框 6"/>
          <p:cNvSpPr/>
          <p:nvPr>
            <p:custDataLst>
              <p:tags r:id="rId18"/>
            </p:custDataLst>
          </p:nvPr>
        </p:nvSpPr>
        <p:spPr>
          <a:xfrm>
            <a:off x="368300" y="130175"/>
            <a:ext cx="4562475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判断：属于哪种信息</a:t>
            </a:r>
            <a:endParaRPr lang="zh-CN" altLang="en-US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 fill="hold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 fill="hold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 fill="hold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 fill="hold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 fill="hold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 fill="hold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 fill="hold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 fill="hold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7" grpId="1"/>
      <p:bldP spid="31749" grpId="0"/>
      <p:bldP spid="31749" grpId="1"/>
      <p:bldP spid="31751" grpId="0"/>
      <p:bldP spid="31751" grpId="1"/>
      <p:bldP spid="31753" grpId="0"/>
      <p:bldP spid="31753" grpId="1"/>
      <p:bldP spid="31753" grpId="2"/>
      <p:bldP spid="31753" grpId="3"/>
      <p:bldP spid="31755" grpId="0"/>
      <p:bldP spid="31755" grpId="1"/>
      <p:bldP spid="31755" grpId="2"/>
      <p:bldP spid="31755" grpId="3"/>
      <p:bldP spid="31755" grpId="4"/>
      <p:bldP spid="31755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9" name="表格 2764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9750" y="838200"/>
          <a:ext cx="8353425" cy="4076699"/>
        </p:xfrm>
        <a:graphic>
          <a:graphicData uri="http://schemas.openxmlformats.org/drawingml/2006/table">
            <a:tbl>
              <a:tblPr/>
              <a:tblGrid>
                <a:gridCol w="1711325"/>
                <a:gridCol w="3702050"/>
                <a:gridCol w="2940050"/>
              </a:tblGrid>
              <a:tr h="9398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r>
                        <a:rPr lang="zh-CN" altLang="zh-CN" sz="4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分类</a:t>
                      </a:r>
                      <a:endParaRPr lang="zh-CN" altLang="zh-CN" sz="4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r>
                        <a:rPr lang="zh-CN" altLang="en-US" sz="4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性质</a:t>
                      </a:r>
                      <a:endParaRPr lang="zh-CN" altLang="en-US" sz="4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r>
                        <a:rPr lang="zh-CN" altLang="en-US" sz="4800" b="1">
                          <a:latin typeface="黑体" panose="02010609060101010101" pitchFamily="2" charset="-122"/>
                          <a:ea typeface="黑体" panose="02010609060101010101" pitchFamily="2" charset="-122"/>
                        </a:rPr>
                        <a:t>来源</a:t>
                      </a:r>
                      <a:endParaRPr lang="zh-CN" altLang="en-US" sz="4800" b="1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28575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14141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141412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华文仿宋" pitchFamily="2" charset="-122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85407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28575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0000"/>
                        <a:buFont typeface="Wingdings" panose="05000000000000000000" pitchFamily="2" charset="2"/>
                      </a:pPr>
                      <a:endParaRPr lang="zh-CN" sz="2700" b="1">
                        <a:latin typeface="Arial" panose="020B0604020202020204" pitchFamily="34" charset="0"/>
                        <a:ea typeface="华文仿宋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28575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28575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791" name="矩形 27671"/>
          <p:cNvSpPr/>
          <p:nvPr>
            <p:custDataLst>
              <p:tags r:id="rId2"/>
            </p:custDataLst>
          </p:nvPr>
        </p:nvSpPr>
        <p:spPr>
          <a:xfrm>
            <a:off x="468630" y="-304165"/>
            <a:ext cx="7696200" cy="11430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r>
              <a:rPr lang="zh-CN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华文中宋" pitchFamily="2" charset="-122"/>
              </a:rPr>
              <a:t>总结：生态系统中信息的种类</a:t>
            </a:r>
            <a:endParaRPr lang="zh-CN" altLang="en-US" sz="4400" b="1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华文中宋" pitchFamily="2" charset="-122"/>
            </a:endParaRPr>
          </a:p>
        </p:txBody>
      </p:sp>
      <p:sp>
        <p:nvSpPr>
          <p:cNvPr id="32792" name="文本框 27672"/>
          <p:cNvSpPr/>
          <p:nvPr>
            <p:custDataLst>
              <p:tags r:id="rId3"/>
            </p:custDataLst>
          </p:nvPr>
        </p:nvSpPr>
        <p:spPr>
          <a:xfrm>
            <a:off x="468313" y="4079875"/>
            <a:ext cx="2200275" cy="5794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行为信息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93" name="矩形 27673"/>
          <p:cNvSpPr/>
          <p:nvPr>
            <p:custDataLst>
              <p:tags r:id="rId4"/>
            </p:custDataLst>
          </p:nvPr>
        </p:nvSpPr>
        <p:spPr>
          <a:xfrm>
            <a:off x="2268538" y="1919288"/>
            <a:ext cx="3960812" cy="944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</a:pP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光、声、温度、湿度、磁力等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94" name="矩形 27674"/>
          <p:cNvSpPr/>
          <p:nvPr>
            <p:custDataLst>
              <p:tags r:id="rId5"/>
            </p:custDataLst>
          </p:nvPr>
        </p:nvSpPr>
        <p:spPr>
          <a:xfrm>
            <a:off x="2268538" y="2927350"/>
            <a:ext cx="4572000" cy="9445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植物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有机酸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生物碱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动物</a:t>
            </a: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性外激素等信息素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95" name="矩形 27675"/>
          <p:cNvSpPr/>
          <p:nvPr>
            <p:custDataLst>
              <p:tags r:id="rId6"/>
            </p:custDataLst>
          </p:nvPr>
        </p:nvSpPr>
        <p:spPr>
          <a:xfrm>
            <a:off x="2413000" y="4151313"/>
            <a:ext cx="30273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生物体的行为特征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96" name="矩形 27676"/>
          <p:cNvSpPr/>
          <p:nvPr>
            <p:custDataLst>
              <p:tags r:id="rId7"/>
            </p:custDataLst>
          </p:nvPr>
        </p:nvSpPr>
        <p:spPr>
          <a:xfrm>
            <a:off x="5940425" y="2135188"/>
            <a:ext cx="3492500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无机环境或生物体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97" name="矩形 27677"/>
          <p:cNvSpPr/>
          <p:nvPr>
            <p:custDataLst>
              <p:tags r:id="rId8"/>
            </p:custDataLst>
          </p:nvPr>
        </p:nvSpPr>
        <p:spPr>
          <a:xfrm>
            <a:off x="6084888" y="2998788"/>
            <a:ext cx="2736850" cy="944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生物体的产物或分泌物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98" name="矩形 27678"/>
          <p:cNvSpPr/>
          <p:nvPr>
            <p:custDataLst>
              <p:tags r:id="rId9"/>
            </p:custDataLst>
          </p:nvPr>
        </p:nvSpPr>
        <p:spPr>
          <a:xfrm>
            <a:off x="5940425" y="4151313"/>
            <a:ext cx="3027363" cy="517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黑体" panose="02010609060101010101" pitchFamily="2" charset="-122"/>
                <a:ea typeface="黑体" panose="02010609060101010101" pitchFamily="2" charset="-122"/>
              </a:rPr>
              <a:t>生物体的动作行为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799" name="文本框 27679"/>
          <p:cNvSpPr/>
          <p:nvPr>
            <p:custDataLst>
              <p:tags r:id="rId10"/>
            </p:custDataLst>
          </p:nvPr>
        </p:nvSpPr>
        <p:spPr>
          <a:xfrm>
            <a:off x="468313" y="3214688"/>
            <a:ext cx="23272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化学信息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800" name="文本框 27680"/>
          <p:cNvSpPr/>
          <p:nvPr>
            <p:custDataLst>
              <p:tags r:id="rId11"/>
            </p:custDataLst>
          </p:nvPr>
        </p:nvSpPr>
        <p:spPr>
          <a:xfrm>
            <a:off x="539750" y="2135188"/>
            <a:ext cx="2085975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物理信息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2801" name="文本框 24"/>
          <p:cNvSpPr/>
          <p:nvPr>
            <p:custDataLst>
              <p:tags r:id="rId12"/>
            </p:custDataLst>
          </p:nvPr>
        </p:nvSpPr>
        <p:spPr>
          <a:xfrm>
            <a:off x="228600" y="4946650"/>
            <a:ext cx="8664575" cy="1936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①多数情况下，信息传递为双向的；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②三种信息都可以来源于生物，其中，只有物理信息可以来源于非生物环境；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③信息传递可以发生在生物与非生物环境之间，可以发生在同种生物之间，可以发生在不同生物之间。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 fill="hold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/>
      <p:bldP spid="32793" grpId="0"/>
      <p:bldP spid="32794" grpId="0"/>
      <p:bldP spid="32795" grpId="0"/>
      <p:bldP spid="32796" grpId="0"/>
      <p:bldP spid="32797" grpId="0"/>
      <p:bldP spid="32798" grpId="0"/>
      <p:bldP spid="32799" grpId="0"/>
      <p:bldP spid="32800" grpId="0"/>
      <p:bldP spid="3280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1"/>
          <p:cNvSpPr/>
          <p:nvPr>
            <p:custDataLst>
              <p:tags r:id="rId1"/>
            </p:custDataLst>
          </p:nvPr>
        </p:nvSpPr>
        <p:spPr>
          <a:xfrm>
            <a:off x="58738" y="142875"/>
            <a:ext cx="6069012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信息概念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4" name="文本框 2"/>
          <p:cNvSpPr/>
          <p:nvPr>
            <p:custDataLst>
              <p:tags r:id="rId2"/>
            </p:custDataLst>
          </p:nvPr>
        </p:nvSpPr>
        <p:spPr>
          <a:xfrm>
            <a:off x="266700" y="746125"/>
            <a:ext cx="8736013" cy="1209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  <a:buClrTx/>
              <a:buFontTx/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通常将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________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与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______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等称作信息；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795" name="文本框 4"/>
          <p:cNvSpPr/>
          <p:nvPr>
            <p:custDataLst>
              <p:tags r:id="rId3"/>
            </p:custDataLst>
          </p:nvPr>
        </p:nvSpPr>
        <p:spPr>
          <a:xfrm>
            <a:off x="1830388" y="850900"/>
            <a:ext cx="16843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可以传播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6" name="文本框 3"/>
          <p:cNvSpPr/>
          <p:nvPr>
            <p:custDataLst>
              <p:tags r:id="rId4"/>
            </p:custDataLst>
          </p:nvPr>
        </p:nvSpPr>
        <p:spPr>
          <a:xfrm>
            <a:off x="3611563" y="850900"/>
            <a:ext cx="10461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消息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7" name="文本框 5"/>
          <p:cNvSpPr/>
          <p:nvPr>
            <p:custDataLst>
              <p:tags r:id="rId5"/>
            </p:custDataLst>
          </p:nvPr>
        </p:nvSpPr>
        <p:spPr>
          <a:xfrm>
            <a:off x="4851400" y="850900"/>
            <a:ext cx="10461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情报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8" name="文本框 6"/>
          <p:cNvSpPr/>
          <p:nvPr>
            <p:custDataLst>
              <p:tags r:id="rId6"/>
            </p:custDataLst>
          </p:nvPr>
        </p:nvSpPr>
        <p:spPr>
          <a:xfrm>
            <a:off x="6108700" y="850900"/>
            <a:ext cx="10477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指令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799" name="文本框 7"/>
          <p:cNvSpPr/>
          <p:nvPr>
            <p:custDataLst>
              <p:tags r:id="rId7"/>
            </p:custDataLst>
          </p:nvPr>
        </p:nvSpPr>
        <p:spPr>
          <a:xfrm>
            <a:off x="7348538" y="850900"/>
            <a:ext cx="10461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0" name="文本框 8"/>
          <p:cNvSpPr/>
          <p:nvPr>
            <p:custDataLst>
              <p:tags r:id="rId8"/>
            </p:custDataLst>
          </p:nvPr>
        </p:nvSpPr>
        <p:spPr>
          <a:xfrm>
            <a:off x="363538" y="1403350"/>
            <a:ext cx="1046162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信号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1" name="文本框 9"/>
          <p:cNvSpPr/>
          <p:nvPr>
            <p:custDataLst>
              <p:tags r:id="rId9"/>
            </p:custDataLst>
          </p:nvPr>
        </p:nvSpPr>
        <p:spPr>
          <a:xfrm>
            <a:off x="58738" y="2079625"/>
            <a:ext cx="6069012" cy="5207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信息三要素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2" name="文本框 10"/>
          <p:cNvSpPr/>
          <p:nvPr>
            <p:custDataLst>
              <p:tags r:id="rId10"/>
            </p:custDataLst>
          </p:nvPr>
        </p:nvSpPr>
        <p:spPr>
          <a:xfrm>
            <a:off x="495300" y="2740025"/>
            <a:ext cx="7515225" cy="17700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  <a:buClr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_______——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信息产生的部位；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lnSpc>
                <a:spcPct val="130000"/>
              </a:lnSpc>
              <a:buClr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_______——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信息传播的媒介；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lnSpc>
                <a:spcPct val="130000"/>
              </a:lnSpc>
              <a:buClr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③</a:t>
            </a:r>
            <a:r>
              <a:rPr lang="en-US" altLang="zh-CN" sz="2800" b="1">
                <a:latin typeface="宋体" panose="02010600030101010101" pitchFamily="2" charset="-122"/>
                <a:sym typeface="宋体" panose="02010600030101010101" pitchFamily="2" charset="-122"/>
              </a:rPr>
              <a:t>_______——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信息接收的生物或其他部位；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3" name="文本框 11"/>
          <p:cNvSpPr/>
          <p:nvPr>
            <p:custDataLst>
              <p:tags r:id="rId11"/>
            </p:custDataLst>
          </p:nvPr>
        </p:nvSpPr>
        <p:spPr>
          <a:xfrm>
            <a:off x="922338" y="2841625"/>
            <a:ext cx="145097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信息源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4" name="文本框 12"/>
          <p:cNvSpPr/>
          <p:nvPr>
            <p:custDataLst>
              <p:tags r:id="rId12"/>
            </p:custDataLst>
          </p:nvPr>
        </p:nvSpPr>
        <p:spPr>
          <a:xfrm>
            <a:off x="922338" y="3387725"/>
            <a:ext cx="16843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信道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5" name="文本框 13"/>
          <p:cNvSpPr/>
          <p:nvPr>
            <p:custDataLst>
              <p:tags r:id="rId13"/>
            </p:custDataLst>
          </p:nvPr>
        </p:nvSpPr>
        <p:spPr>
          <a:xfrm>
            <a:off x="922338" y="3949700"/>
            <a:ext cx="168433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信息受体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6" name="文本框 14"/>
          <p:cNvSpPr/>
          <p:nvPr>
            <p:custDataLst>
              <p:tags r:id="rId14"/>
            </p:custDataLst>
          </p:nvPr>
        </p:nvSpPr>
        <p:spPr>
          <a:xfrm>
            <a:off x="250825" y="4511675"/>
            <a:ext cx="7832725" cy="1050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zh-CN" altLang="en-US" sz="2400" b="1">
                <a:solidFill>
                  <a:srgbClr val="1313E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常见信息受体：动物的眼、鼻、耳、皮肤；</a:t>
            </a:r>
            <a:endParaRPr lang="zh-CN" altLang="en-US" sz="2400" b="1">
              <a:solidFill>
                <a:srgbClr val="1313E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ct val="130000"/>
              </a:lnSpc>
            </a:pPr>
            <a:r>
              <a:rPr lang="zh-CN" altLang="en-US" sz="2400" b="1">
                <a:solidFill>
                  <a:srgbClr val="1313E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植物的叶、芽以及细胞中的特殊物质（如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光敏色素</a:t>
            </a:r>
            <a:r>
              <a:rPr lang="zh-CN" altLang="en-US" sz="2400" b="1">
                <a:solidFill>
                  <a:srgbClr val="1313E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）；</a:t>
            </a:r>
            <a:endParaRPr lang="zh-CN" altLang="en-US" sz="2400" b="1">
              <a:solidFill>
                <a:srgbClr val="1313E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7" name="文本框 15"/>
          <p:cNvSpPr/>
          <p:nvPr>
            <p:custDataLst>
              <p:tags r:id="rId15"/>
            </p:custDataLst>
          </p:nvPr>
        </p:nvSpPr>
        <p:spPr>
          <a:xfrm>
            <a:off x="5568950" y="2841625"/>
            <a:ext cx="3463925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1313E4"/>
                </a:solidFill>
                <a:latin typeface="宋体" panose="02010600030101010101" pitchFamily="2" charset="-122"/>
              </a:rPr>
              <a:t>*</a:t>
            </a:r>
            <a:r>
              <a:rPr lang="zh-CN" altLang="en-US" sz="2400" b="1">
                <a:solidFill>
                  <a:srgbClr val="1313E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来自生物或非生物环境</a:t>
            </a:r>
            <a:endParaRPr lang="zh-CN" altLang="en-US" sz="2400" b="1">
              <a:solidFill>
                <a:srgbClr val="1313E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8" name="文本框 16"/>
          <p:cNvSpPr/>
          <p:nvPr>
            <p:custDataLst>
              <p:tags r:id="rId16"/>
            </p:custDataLst>
          </p:nvPr>
        </p:nvSpPr>
        <p:spPr>
          <a:xfrm>
            <a:off x="5568950" y="3451225"/>
            <a:ext cx="31940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rgbClr val="1313E4"/>
                </a:solidFill>
                <a:latin typeface="宋体" panose="02010600030101010101" pitchFamily="2" charset="-122"/>
              </a:rPr>
              <a:t>*</a:t>
            </a:r>
            <a:r>
              <a:rPr lang="zh-CN" altLang="en-US" sz="2400" b="1">
                <a:solidFill>
                  <a:srgbClr val="1313E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空气、水等；</a:t>
            </a:r>
            <a:endParaRPr lang="zh-CN" altLang="en-US" sz="2400" b="1">
              <a:solidFill>
                <a:srgbClr val="1313E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809" name="文本框 17"/>
          <p:cNvSpPr/>
          <p:nvPr>
            <p:custDataLst>
              <p:tags r:id="rId17"/>
            </p:custDataLst>
          </p:nvPr>
        </p:nvSpPr>
        <p:spPr>
          <a:xfrm>
            <a:off x="1908175" y="5664200"/>
            <a:ext cx="6754813" cy="9540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生态系统的信息传递，不包括细胞内及细胞之间的信息传递。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810" name="文本框 18"/>
          <p:cNvSpPr/>
          <p:nvPr>
            <p:custDataLst>
              <p:tags r:id="rId18"/>
            </p:custDataLst>
          </p:nvPr>
        </p:nvSpPr>
        <p:spPr>
          <a:xfrm>
            <a:off x="179388" y="5589588"/>
            <a:ext cx="197008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特别注意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：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33795" grpId="0"/>
      <p:bldP spid="33796" grpId="0"/>
      <p:bldP spid="33797" grpId="0"/>
      <p:bldP spid="33798" grpId="0"/>
      <p:bldP spid="33799" grpId="0"/>
      <p:bldP spid="33800" grpId="0"/>
      <p:bldP spid="33801" grpId="0"/>
      <p:bldP spid="33802" grpId="0" uiExpand="1" build="p"/>
      <p:bldP spid="33803" grpId="0"/>
      <p:bldP spid="33804" grpId="0"/>
      <p:bldP spid="33805" grpId="0"/>
      <p:bldP spid="33806" grpId="0"/>
      <p:bldP spid="33807" grpId="0"/>
      <p:bldP spid="33808" grpId="0"/>
      <p:bldP spid="33809" grpId="0"/>
      <p:bldP spid="338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267266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4150" y="-53975"/>
            <a:ext cx="8224838" cy="979488"/>
          </a:xfrm>
          <a:prstGeom prst="rect">
            <a:avLst/>
          </a:prstGeom>
        </p:spPr>
        <p:txBody>
          <a:bodyPr anchor="b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l"/>
            <a:r>
              <a:rPr lang="zh-CN" altLang="zh-CN" sz="5400" b="1" spc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当堂训练</a:t>
            </a:r>
            <a:endParaRPr lang="zh-CN" altLang="zh-CN" sz="5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2" name="文本占位符 267267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95288" y="979488"/>
            <a:ext cx="8610600" cy="3498850"/>
          </a:xfrm>
          <a:prstGeom prst="rect">
            <a:avLst/>
          </a:prstGeom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>
              <a:lnSpc>
                <a:spcPct val="90000"/>
              </a:lnSpc>
              <a:buNone/>
            </a:pP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哺乳动物的体温        </a:t>
            </a: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鸟类鸣叫       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红外线                     </a:t>
            </a: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萤火虫发光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植物分泌的化学物质 </a:t>
            </a: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电磁波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7.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昆虫发出的声音        </a:t>
            </a: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8.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昆虫的性信息素 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9.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植物开花                  </a:t>
            </a: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10.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蓟的刺 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11.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紫外线                   </a:t>
            </a:r>
            <a:r>
              <a:rPr lang="en-US" altLang="zh-CN" sz="3600" b="1" spc="0">
                <a:latin typeface="微软雅黑" panose="020B0503020204020204" charset="-122"/>
                <a:ea typeface="微软雅黑" panose="020B0503020204020204" charset="-122"/>
              </a:rPr>
              <a:t>12.</a:t>
            </a:r>
            <a:r>
              <a:rPr lang="zh-CN" altLang="en-US" sz="3600" b="1" spc="0">
                <a:latin typeface="微软雅黑" panose="020B0503020204020204" charset="-122"/>
                <a:ea typeface="微软雅黑" panose="020B0503020204020204" charset="-122"/>
              </a:rPr>
              <a:t>蜜蜂跳舞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zh-CN" altLang="en-US" sz="3200" spc="0">
                <a:effectLst>
                  <a:outerShdw blurRad="38100" dist="38100" dir="2700000" algn="tl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属于物理信息的是（              ）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zh-CN" altLang="en-US" sz="3200" spc="0">
                <a:effectLst>
                  <a:outerShdw blurRad="38100" dist="38100" dir="2700000" algn="tl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属于化学信息的是（              ）</a:t>
            </a:r>
            <a:endParaRPr lang="zh-CN" altLang="en-US">
              <a:effectLst>
                <a:outerShdw blurRad="38100" dist="38100" dir="2700000" algn="tl">
                  <a:srgbClr val="FFFFFF"/>
                </a:outerShdw>
              </a:effectLst>
              <a:latin typeface="隶书" panose="02010509060101010101" pitchFamily="49" charset="-122"/>
              <a:ea typeface="隶书" panose="02010509060101010101" pitchFamily="49" charset="-122"/>
              <a:sym typeface="宋体" panose="02010600030101010101" pitchFamily="2" charset="-122"/>
            </a:endParaRPr>
          </a:p>
          <a:p>
            <a:pPr marL="342900" marR="0" lvl="0" indent="-342900">
              <a:lnSpc>
                <a:spcPct val="90000"/>
              </a:lnSpc>
              <a:buNone/>
            </a:pPr>
            <a:r>
              <a:rPr lang="zh-CN" altLang="en-US" sz="3200" spc="0">
                <a:effectLst>
                  <a:outerShdw blurRad="38100" dist="38100" dir="2700000" algn="tl">
                    <a:srgbClr val="FFFFFF"/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  <a:sym typeface="宋体" panose="02010600030101010101" pitchFamily="2" charset="-122"/>
              </a:rPr>
              <a:t>属于行为信息的是（</a:t>
            </a:r>
            <a:r>
              <a:rPr lang="zh-CN" altLang="en-US" sz="3200" spc="0">
                <a:effectLst>
                  <a:outerShdw blurRad="38100" dist="38100" dir="2700000" algn="tl">
                    <a:srgbClr val="FFFFFF"/>
                  </a:outerShdw>
                </a:effectLst>
                <a:latin typeface="幼圆" panose="02010509060101010101" pitchFamily="49" charset="-122"/>
                <a:ea typeface="幼圆" panose="02010509060101010101" pitchFamily="49" charset="-122"/>
                <a:sym typeface="宋体" panose="02010600030101010101" pitchFamily="2" charset="-122"/>
              </a:rPr>
              <a:t>         ）</a:t>
            </a:r>
            <a:endParaRPr lang="zh-CN" altLang="en-US" b="1"/>
          </a:p>
          <a:p>
            <a:pPr marL="342900" marR="0" lvl="0" indent="-342900">
              <a:lnSpc>
                <a:spcPct val="90000"/>
              </a:lnSpc>
              <a:buNone/>
            </a:pPr>
            <a:endParaRPr lang="zh-CN" altLang="en-US" sz="2800" b="1"/>
          </a:p>
          <a:p>
            <a:pPr marL="342900" marR="0" lvl="0" indent="-342900">
              <a:lnSpc>
                <a:spcPct val="90000"/>
              </a:lnSpc>
              <a:buNone/>
            </a:pPr>
            <a:endParaRPr lang="zh-CN" altLang="en-US" sz="2800" b="1"/>
          </a:p>
          <a:p>
            <a:pPr marL="342900" marR="0" lvl="0" indent="-342900">
              <a:lnSpc>
                <a:spcPct val="90000"/>
              </a:lnSpc>
              <a:buNone/>
            </a:pPr>
            <a:endParaRPr lang="zh-CN" altLang="en-US" sz="2800" b="1"/>
          </a:p>
        </p:txBody>
      </p:sp>
      <p:sp>
        <p:nvSpPr>
          <p:cNvPr id="35843" name="文本框 267279"/>
          <p:cNvSpPr/>
          <p:nvPr>
            <p:custDataLst>
              <p:tags r:id="rId3"/>
            </p:custDataLst>
          </p:nvPr>
        </p:nvSpPr>
        <p:spPr>
          <a:xfrm>
            <a:off x="3849688" y="4660900"/>
            <a:ext cx="5281612" cy="51752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1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2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3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4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6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7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9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10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11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35844" name="文本框 267280"/>
          <p:cNvSpPr/>
          <p:nvPr>
            <p:custDataLst>
              <p:tags r:id="rId4"/>
            </p:custDataLst>
          </p:nvPr>
        </p:nvSpPr>
        <p:spPr>
          <a:xfrm>
            <a:off x="3924300" y="5227638"/>
            <a:ext cx="2016125" cy="51911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5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2800" b="1">
                <a:latin typeface="Arial" panose="020B0604020202020204" pitchFamily="34" charset="0"/>
              </a:rPr>
              <a:t>8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35845" name="文本框 267281"/>
          <p:cNvSpPr/>
          <p:nvPr>
            <p:custDataLst>
              <p:tags r:id="rId5"/>
            </p:custDataLst>
          </p:nvPr>
        </p:nvSpPr>
        <p:spPr>
          <a:xfrm>
            <a:off x="3851275" y="5805488"/>
            <a:ext cx="1655763" cy="519112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800" b="1">
                <a:latin typeface="Arial" panose="020B0604020202020204" pitchFamily="34" charset="0"/>
              </a:rPr>
              <a:t>12</a:t>
            </a:r>
            <a:endParaRPr lang="en-US" altLang="zh-CN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3"/>
          <p:cNvSpPr/>
          <p:nvPr>
            <p:custDataLst>
              <p:tags r:id="rId1"/>
            </p:custDataLst>
          </p:nvPr>
        </p:nvSpPr>
        <p:spPr>
          <a:xfrm>
            <a:off x="15875" y="7938"/>
            <a:ext cx="2012950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问题探讨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386" name="文本框 5"/>
          <p:cNvSpPr/>
          <p:nvPr>
            <p:custDataLst>
              <p:tags r:id="rId2"/>
            </p:custDataLst>
          </p:nvPr>
        </p:nvSpPr>
        <p:spPr>
          <a:xfrm>
            <a:off x="188913" y="590550"/>
            <a:ext cx="6450012" cy="3108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0" lvl="0" indent="0" defTabSz="1219200" fontAlgn="base">
              <a:buClrTx/>
              <a:buFontTx/>
            </a:pPr>
            <a:r>
              <a:rPr lang="en-US" altLang="zh-CN" sz="2800" b="1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 1967年，荷兰一位生物学家在研究蜜蜂时，发现蜜蜂在找到蜜源后，可以通过跳圆圈舞或摆尾舞向同伴传递蜜源情况：圆圈舞表明蜜源较近，大约在距蜂箱百米以内；摆尾舞的意思是，蜜源在百米之外的远处，究竟距离多远与摆尾的速度有关</a:t>
            </a:r>
            <a:endParaRPr lang="en-US" altLang="zh-CN" sz="2800" b="1"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文本框 7"/>
          <p:cNvSpPr/>
          <p:nvPr>
            <p:custDataLst>
              <p:tags r:id="rId3"/>
            </p:custDataLst>
          </p:nvPr>
        </p:nvSpPr>
        <p:spPr>
          <a:xfrm>
            <a:off x="188913" y="3552825"/>
            <a:ext cx="8008937" cy="2060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r>
              <a:rPr lang="en-US" altLang="zh-CN" sz="3200" b="1">
                <a:latin typeface="宋体" panose="02010600030101010101" pitchFamily="2" charset="-122"/>
                <a:sym typeface="宋体" panose="02010600030101010101" pitchFamily="2" charset="-122"/>
              </a:rPr>
              <a:t>1.“100m以内”，对我们来说这几个字的含义就是信息。同样的信息，蜜蜂怎样传递的？</a:t>
            </a:r>
            <a:endParaRPr lang="en-US" altLang="zh-CN" sz="32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buClrTx/>
              <a:buFontTx/>
            </a:pPr>
            <a:endParaRPr lang="en-US" altLang="zh-CN" sz="3200" b="1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buClrTx/>
              <a:buFontTx/>
            </a:pPr>
            <a:r>
              <a:rPr lang="en-US" altLang="zh-CN" sz="3200" b="1">
                <a:latin typeface="宋体" panose="02010600030101010101" pitchFamily="2" charset="-122"/>
                <a:sym typeface="宋体" panose="02010600030101010101" pitchFamily="2" charset="-122"/>
              </a:rPr>
              <a:t>2.你还能举出生物间传递信息的其它例子吗？</a:t>
            </a:r>
            <a:endParaRPr lang="en-US" altLang="zh-CN" sz="3200" b="1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文本框 2"/>
          <p:cNvSpPr/>
          <p:nvPr>
            <p:custDataLst>
              <p:tags r:id="rId4"/>
            </p:custDataLst>
          </p:nvPr>
        </p:nvSpPr>
        <p:spPr>
          <a:xfrm>
            <a:off x="1331913" y="4508500"/>
            <a:ext cx="3214687" cy="584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>
              <a:buClrTx/>
              <a:buFontTx/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通过跳圆圈舞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89" name="组合 8"/>
          <p:cNvGrpSpPr/>
          <p:nvPr>
            <p:custDataLst>
              <p:tags r:id="rId5"/>
            </p:custDataLst>
          </p:nvPr>
        </p:nvGrpSpPr>
        <p:grpSpPr>
          <a:xfrm>
            <a:off x="6731000" y="44450"/>
            <a:ext cx="1973263" cy="3336925"/>
            <a:chOff x="9783" y="249"/>
            <a:chExt cx="4449" cy="5255"/>
          </a:xfrm>
        </p:grpSpPr>
        <p:pic>
          <p:nvPicPr>
            <p:cNvPr id="16390" name="图片 6"/>
            <p:cNvPicPr>
              <a:picLocks noGrp="1"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783" y="249"/>
              <a:ext cx="4449" cy="3226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pic>
          <p:nvPicPr>
            <p:cNvPr id="16391" name="图片 4" descr="OIP_副本2 3 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9914" y="3388"/>
              <a:ext cx="4318" cy="211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</p:grpSp>
      <p:sp>
        <p:nvSpPr>
          <p:cNvPr id="16392" name="文本框 10"/>
          <p:cNvSpPr/>
          <p:nvPr>
            <p:custDataLst>
              <p:tags r:id="rId10"/>
            </p:custDataLst>
          </p:nvPr>
        </p:nvSpPr>
        <p:spPr>
          <a:xfrm>
            <a:off x="1042988" y="5589588"/>
            <a:ext cx="7531100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fontAlgn="base">
              <a:buClrTx/>
              <a:buFontTx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孔雀开屏、豪猪竖刺等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5"/>
          <p:cNvSpPr/>
          <p:nvPr>
            <p:custDataLst>
              <p:tags r:id="rId1"/>
            </p:custDataLst>
          </p:nvPr>
        </p:nvSpPr>
        <p:spPr>
          <a:xfrm>
            <a:off x="93663" y="79375"/>
            <a:ext cx="9050337" cy="19621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buClrTx/>
              <a:buFontTx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旁栏思考：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lnSpc>
                <a:spcPct val="130000"/>
              </a:lnSpc>
              <a:buClr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想一想，生态系统中信息传递与物质循环和能量流动存在哪些差异（途径和方向性）？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890" name="文本框 21"/>
          <p:cNvSpPr/>
          <p:nvPr>
            <p:custDataLst>
              <p:tags r:id="rId2"/>
            </p:custDataLst>
          </p:nvPr>
        </p:nvSpPr>
        <p:spPr>
          <a:xfrm>
            <a:off x="593725" y="2041525"/>
            <a:ext cx="8048625" cy="31924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物质循环和能量流动借助于食物链进行，信息传递不依赖与食物链，可在同一个物种内传递，也可在不同物种间传递，还可以在非生物环境与生物体之间传递；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能量流动的特点是单向流动，物质是可循环利用的，但信息传递往往是双向的，且不能循环利用；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4" name="文本框 1"/>
          <p:cNvSpPr/>
          <p:nvPr>
            <p:custDataLst>
              <p:tags r:id="rId3"/>
            </p:custDataLst>
          </p:nvPr>
        </p:nvSpPr>
        <p:spPr>
          <a:xfrm>
            <a:off x="828675" y="2492375"/>
            <a:ext cx="8301038" cy="2619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540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信息传递在生态系统中有什么作用？</a:t>
            </a:r>
            <a:endParaRPr lang="zh-CN" altLang="en-US" sz="5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/>
            <a:endParaRPr lang="zh-CN" altLang="en-US" sz="540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38915" name="矩形 1"/>
          <p:cNvSpPr/>
          <p:nvPr>
            <p:custDataLst>
              <p:tags r:id="rId4"/>
            </p:custDataLst>
          </p:nvPr>
        </p:nvSpPr>
        <p:spPr>
          <a:xfrm>
            <a:off x="1002665" y="765175"/>
            <a:ext cx="355092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问题二：</a:t>
            </a:r>
            <a:endParaRPr lang="en-US" altLang="zh-CN" sz="66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28674"/>
          <p:cNvSpPr txBox="1"/>
          <p:nvPr>
            <p:custDataLst>
              <p:tags r:id="rId1"/>
            </p:custDataLst>
          </p:nvPr>
        </p:nvSpPr>
        <p:spPr>
          <a:xfrm>
            <a:off x="395288" y="836613"/>
            <a:ext cx="8351838" cy="575437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请阅读书上</a:t>
            </a:r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70</a:t>
            </a:r>
            <a:r>
              <a:rPr lang="zh-CN" altLang="en-US" sz="4000" b="1">
                <a:latin typeface="黑体" panose="02010609060101010101" pitchFamily="2" charset="-122"/>
                <a:ea typeface="黑体" panose="02010609060101010101" pitchFamily="2" charset="-122"/>
              </a:rPr>
              <a:t>页的资料分析，以小组为单位进行分析，讨论下列问题：</a:t>
            </a:r>
            <a:endParaRPr lang="zh-CN" altLang="en-US" sz="40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、资料中包含哪些信息？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、根据资料</a:t>
            </a: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和资料</a:t>
            </a: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，分析信息传递与生命活动的正常进行有什么联系？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、信息传递在种群的繁衍过程中起什么作用？</a:t>
            </a:r>
            <a:endParaRPr lang="zh-CN" altLang="en-US" sz="36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、资料</a:t>
            </a:r>
            <a:r>
              <a:rPr lang="en-US" altLang="zh-CN" sz="3600" b="1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3600" b="1">
                <a:latin typeface="黑体" panose="02010609060101010101" pitchFamily="2" charset="-122"/>
                <a:ea typeface="黑体" panose="02010609060101010101" pitchFamily="2" charset="-122"/>
              </a:rPr>
              <a:t>中的信息素能够将几种生物联系起来？体现了信息传递有什么作用？</a:t>
            </a:r>
            <a:endParaRPr lang="zh-CN" altLang="en-US" sz="3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/>
            <a:endParaRPr lang="zh-CN" altLang="en-US" sz="36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80899"/>
          <p:cNvSpPr/>
          <p:nvPr>
            <p:custDataLst>
              <p:tags r:id="rId1"/>
            </p:custDataLst>
          </p:nvPr>
        </p:nvSpPr>
        <p:spPr>
          <a:xfrm>
            <a:off x="4549775" y="765175"/>
            <a:ext cx="4594225" cy="3968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0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莴苣种子萌发率与光的波长的关系</a:t>
            </a:r>
            <a:endParaRPr lang="zh-CN" altLang="en-US" sz="20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62" name="图片 80902" descr="pic_28996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0" y="1196975"/>
            <a:ext cx="4098925" cy="26638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0963" name="文本框 296961"/>
          <p:cNvSpPr txBox="1"/>
          <p:nvPr>
            <p:custDataLst>
              <p:tags r:id="rId4"/>
            </p:custDataLst>
          </p:nvPr>
        </p:nvSpPr>
        <p:spPr>
          <a:xfrm>
            <a:off x="250825" y="115888"/>
            <a:ext cx="3195638" cy="6397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资料</a:t>
            </a:r>
            <a:r>
              <a:rPr lang="en-US" altLang="zh-CN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和资料</a:t>
            </a:r>
            <a:r>
              <a:rPr lang="en-US" altLang="zh-CN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  <a:endParaRPr lang="en-US" altLang="zh-CN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964" name="矩形 295960"/>
          <p:cNvSpPr/>
          <p:nvPr>
            <p:custDataLst>
              <p:tags r:id="rId5"/>
            </p:custDataLst>
          </p:nvPr>
        </p:nvSpPr>
        <p:spPr>
          <a:xfrm>
            <a:off x="5580063" y="-26987"/>
            <a:ext cx="3535363" cy="808038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t" anchorCtr="0">
            <a:spAutoFit/>
          </a:bodyPr>
          <a:lstStyle>
            <a:defPPr>
              <a:defRPr lang="zh-CN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r>
              <a:rPr lang="zh-CN" alt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隶书" panose="02010509060101010101" pitchFamily="49" charset="-122"/>
              </a:rPr>
              <a:t>【合作探究】</a:t>
            </a:r>
            <a:endParaRPr lang="zh-CN" altLang="en-US" sz="44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隶书" panose="02010509060101010101" pitchFamily="49" charset="-122"/>
            </a:endParaRPr>
          </a:p>
        </p:txBody>
      </p:sp>
      <p:sp>
        <p:nvSpPr>
          <p:cNvPr id="40965" name="文本框 295957"/>
          <p:cNvSpPr txBox="1"/>
          <p:nvPr>
            <p:custDataLst>
              <p:tags r:id="rId6"/>
            </p:custDataLst>
          </p:nvPr>
        </p:nvSpPr>
        <p:spPr>
          <a:xfrm>
            <a:off x="179388" y="4868863"/>
            <a:ext cx="1808163" cy="8096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作用</a:t>
            </a:r>
            <a:r>
              <a:rPr lang="zh-CN" alt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：</a:t>
            </a:r>
            <a:endParaRPr lang="zh-CN" altLang="en-US" sz="4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966" name="文本框 295958"/>
          <p:cNvSpPr txBox="1"/>
          <p:nvPr>
            <p:custDataLst>
              <p:tags r:id="rId7"/>
            </p:custDataLst>
          </p:nvPr>
        </p:nvSpPr>
        <p:spPr>
          <a:xfrm>
            <a:off x="1619250" y="4868863"/>
            <a:ext cx="7489825" cy="12271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生命活动的正常进行，离不开信息的作用。</a:t>
            </a:r>
            <a:r>
              <a:rPr lang="zh-CN" altLang="en-US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32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967" name="图片 295947" descr="曲线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98975" y="1195388"/>
            <a:ext cx="4284663" cy="25939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grpSp>
        <p:nvGrpSpPr>
          <p:cNvPr id="40968" name="组合 296970"/>
          <p:cNvGrpSpPr/>
          <p:nvPr>
            <p:custDataLst>
              <p:tags r:id="rId10"/>
            </p:custDataLst>
          </p:nvPr>
        </p:nvGrpSpPr>
        <p:grpSpPr>
          <a:xfrm>
            <a:off x="4572000" y="1125538"/>
            <a:ext cx="4356100" cy="3400425"/>
            <a:chOff x="930" y="436"/>
            <a:chExt cx="4037" cy="3047"/>
          </a:xfrm>
        </p:grpSpPr>
        <p:cxnSp>
          <p:nvCxnSpPr>
            <p:cNvPr id="40969" name="直接连接符 296971"/>
            <p:cNvCxnSpPr/>
            <p:nvPr>
              <p:custDataLst>
                <p:tags r:id="rId11"/>
              </p:custDataLst>
            </p:nvPr>
          </p:nvCxnSpPr>
          <p:spPr>
            <a:xfrm flipH="1">
              <a:off x="930" y="436"/>
              <a:ext cx="0" cy="3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</p:cxnSp>
        <p:cxnSp>
          <p:nvCxnSpPr>
            <p:cNvPr id="40970" name="直接连接符 296972"/>
            <p:cNvCxnSpPr/>
            <p:nvPr>
              <p:custDataLst>
                <p:tags r:id="rId12"/>
              </p:custDataLst>
            </p:nvPr>
          </p:nvCxnSpPr>
          <p:spPr>
            <a:xfrm>
              <a:off x="930" y="436"/>
              <a:ext cx="40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</a:ln>
          </p:spPr>
        </p:cxnSp>
        <p:cxnSp>
          <p:nvCxnSpPr>
            <p:cNvPr id="40971" name="直接连接符 296973"/>
            <p:cNvCxnSpPr/>
            <p:nvPr>
              <p:custDataLst>
                <p:tags r:id="rId13"/>
              </p:custDataLst>
            </p:nvPr>
          </p:nvCxnSpPr>
          <p:spPr>
            <a:xfrm flipH="1">
              <a:off x="4967" y="436"/>
              <a:ext cx="0" cy="304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</a:ln>
          </p:spPr>
        </p:cxnSp>
        <p:cxnSp>
          <p:nvCxnSpPr>
            <p:cNvPr id="40972" name="直接连接符 296974"/>
            <p:cNvCxnSpPr/>
            <p:nvPr>
              <p:custDataLst>
                <p:tags r:id="rId14"/>
              </p:custDataLst>
            </p:nvPr>
          </p:nvCxnSpPr>
          <p:spPr>
            <a:xfrm>
              <a:off x="930" y="3475"/>
              <a:ext cx="4037" cy="8"/>
            </a:xfrm>
            <a:prstGeom prst="line">
              <a:avLst/>
            </a:prstGeom>
            <a:noFill/>
            <a:ln w="76200">
              <a:solidFill>
                <a:srgbClr val="333300"/>
              </a:solidFill>
              <a:round/>
            </a:ln>
          </p:spPr>
        </p:cxnSp>
      </p:grpSp>
      <p:grpSp>
        <p:nvGrpSpPr>
          <p:cNvPr id="40973" name="组合 296970"/>
          <p:cNvGrpSpPr/>
          <p:nvPr>
            <p:custDataLst>
              <p:tags r:id="rId15"/>
            </p:custDataLst>
          </p:nvPr>
        </p:nvGrpSpPr>
        <p:grpSpPr>
          <a:xfrm>
            <a:off x="252413" y="1123950"/>
            <a:ext cx="4356100" cy="3400425"/>
            <a:chOff x="930" y="436"/>
            <a:chExt cx="4037" cy="3047"/>
          </a:xfrm>
        </p:grpSpPr>
        <p:cxnSp>
          <p:nvCxnSpPr>
            <p:cNvPr id="40974" name="直接连接符 296971"/>
            <p:cNvCxnSpPr/>
            <p:nvPr>
              <p:custDataLst>
                <p:tags r:id="rId16"/>
              </p:custDataLst>
            </p:nvPr>
          </p:nvCxnSpPr>
          <p:spPr>
            <a:xfrm flipH="1">
              <a:off x="930" y="436"/>
              <a:ext cx="0" cy="3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</p:cxnSp>
        <p:cxnSp>
          <p:nvCxnSpPr>
            <p:cNvPr id="40975" name="直接连接符 296972"/>
            <p:cNvCxnSpPr/>
            <p:nvPr>
              <p:custDataLst>
                <p:tags r:id="rId17"/>
              </p:custDataLst>
            </p:nvPr>
          </p:nvCxnSpPr>
          <p:spPr>
            <a:xfrm>
              <a:off x="930" y="436"/>
              <a:ext cx="40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</a:ln>
          </p:spPr>
        </p:cxnSp>
        <p:cxnSp>
          <p:nvCxnSpPr>
            <p:cNvPr id="40976" name="直接连接符 296973"/>
            <p:cNvCxnSpPr/>
            <p:nvPr>
              <p:custDataLst>
                <p:tags r:id="rId18"/>
              </p:custDataLst>
            </p:nvPr>
          </p:nvCxnSpPr>
          <p:spPr>
            <a:xfrm flipH="1">
              <a:off x="4967" y="436"/>
              <a:ext cx="0" cy="304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</a:ln>
          </p:spPr>
        </p:cxnSp>
        <p:cxnSp>
          <p:nvCxnSpPr>
            <p:cNvPr id="40977" name="直接连接符 296974"/>
            <p:cNvCxnSpPr/>
            <p:nvPr>
              <p:custDataLst>
                <p:tags r:id="rId19"/>
              </p:custDataLst>
            </p:nvPr>
          </p:nvCxnSpPr>
          <p:spPr>
            <a:xfrm>
              <a:off x="930" y="3475"/>
              <a:ext cx="4037" cy="8"/>
            </a:xfrm>
            <a:prstGeom prst="line">
              <a:avLst/>
            </a:prstGeom>
            <a:noFill/>
            <a:ln w="76200">
              <a:solidFill>
                <a:srgbClr val="333300"/>
              </a:solidFill>
              <a:round/>
            </a:ln>
          </p:spPr>
        </p:cxnSp>
      </p:grpSp>
      <p:grpSp>
        <p:nvGrpSpPr>
          <p:cNvPr id="40978" name="组合 23"/>
          <p:cNvGrpSpPr/>
          <p:nvPr>
            <p:custDataLst>
              <p:tags r:id="rId20"/>
            </p:custDataLst>
          </p:nvPr>
        </p:nvGrpSpPr>
        <p:grpSpPr>
          <a:xfrm>
            <a:off x="539750" y="1341438"/>
            <a:ext cx="3740150" cy="2965450"/>
            <a:chOff x="938" y="6203"/>
            <a:chExt cx="5546" cy="4349"/>
          </a:xfrm>
        </p:grpSpPr>
        <p:pic>
          <p:nvPicPr>
            <p:cNvPr id="40979" name="图片 24"/>
            <p:cNvPicPr>
              <a:picLocks noGrp="1" noChangeAspect="1"/>
            </p:cNvPicPr>
            <p:nvPr>
              <p:custDataLst>
                <p:tags r:id="rId21"/>
              </p:custDataLst>
            </p:nvPr>
          </p:nvPicPr>
          <p:blipFill>
            <a:blip r:embed="rId22"/>
            <a:stretch>
              <a:fillRect/>
            </a:stretch>
          </p:blipFill>
          <p:spPr>
            <a:xfrm>
              <a:off x="938" y="6203"/>
              <a:ext cx="5546" cy="3648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40980" name="文本框 26"/>
            <p:cNvSpPr/>
            <p:nvPr>
              <p:custDataLst>
                <p:tags r:id="rId23"/>
              </p:custDataLst>
            </p:nvPr>
          </p:nvSpPr>
          <p:spPr>
            <a:xfrm>
              <a:off x="1488" y="9877"/>
              <a:ext cx="4491" cy="6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>
                <a:buClrTx/>
                <a:buFontTx/>
              </a:pPr>
              <a:r>
                <a:rPr lang="zh-CN" altLang="en-US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海豚捕食</a:t>
              </a:r>
              <a:r>
                <a:rPr lang="en-US" altLang="zh-CN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(</a:t>
              </a:r>
              <a:r>
                <a:rPr lang="zh-CN" altLang="en-US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超声波</a:t>
              </a:r>
              <a:r>
                <a:rPr lang="en-US" altLang="zh-CN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)</a:t>
              </a:r>
              <a:endParaRPr lang="en-US" altLang="zh-CN" sz="2400" b="1"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 fill="hold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 fill="hold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ShockwaveFlash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0" y="908050"/>
            <a:ext cx="4406900" cy="34036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1986" name="文本框 83971"/>
          <p:cNvSpPr/>
          <p:nvPr>
            <p:custDataLst>
              <p:tags r:id="rId3"/>
            </p:custDataLst>
          </p:nvPr>
        </p:nvSpPr>
        <p:spPr>
          <a:xfrm>
            <a:off x="5003800" y="1123950"/>
            <a:ext cx="3744913" cy="319563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华文仿宋" pitchFamily="2" charset="-122"/>
              </a:rPr>
              <a:t>许多动物都能在</a:t>
            </a:r>
            <a:endParaRPr lang="zh-CN" altLang="en-US" sz="2400" b="1">
              <a:latin typeface="Arial" panose="020B0604020202020204" pitchFamily="34" charset="0"/>
              <a:ea typeface="华文仿宋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华文仿宋" pitchFamily="2" charset="-122"/>
              </a:rPr>
              <a:t>特定时期释放用</a:t>
            </a:r>
            <a:endParaRPr lang="zh-CN" altLang="en-US" sz="2400" b="1">
              <a:latin typeface="Arial" panose="020B0604020202020204" pitchFamily="34" charset="0"/>
              <a:ea typeface="华文仿宋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华文仿宋" pitchFamily="2" charset="-122"/>
              </a:rPr>
              <a:t>于吸引异性的信</a:t>
            </a:r>
            <a:endParaRPr lang="zh-CN" altLang="en-US" sz="2400" b="1">
              <a:latin typeface="Arial" panose="020B0604020202020204" pitchFamily="34" charset="0"/>
              <a:ea typeface="华文仿宋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华文仿宋" pitchFamily="2" charset="-122"/>
              </a:rPr>
              <a:t>息素，用来传递</a:t>
            </a:r>
            <a:endParaRPr lang="zh-CN" altLang="en-US" sz="2400" b="1">
              <a:latin typeface="Arial" panose="020B0604020202020204" pitchFamily="34" charset="0"/>
              <a:ea typeface="华文仿宋" pitchFamily="2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华文仿宋" pitchFamily="2" charset="-122"/>
              </a:rPr>
              <a:t>性信号。</a:t>
            </a:r>
            <a:endParaRPr lang="zh-CN" altLang="en-US" sz="2400" b="1">
              <a:latin typeface="Arial" panose="020B0604020202020204" pitchFamily="34" charset="0"/>
              <a:ea typeface="华文仿宋" pitchFamily="2" charset="-122"/>
            </a:endParaRPr>
          </a:p>
          <a:p>
            <a:pPr lvl="0">
              <a:spcBef>
                <a:spcPct val="50000"/>
              </a:spcBef>
            </a:pPr>
            <a:endParaRPr lang="zh-CN" altLang="en-US" sz="2400" b="1">
              <a:latin typeface="Arial" panose="020B0604020202020204" pitchFamily="34" charset="0"/>
              <a:ea typeface="华文仿宋" pitchFamily="2" charset="-122"/>
            </a:endParaRPr>
          </a:p>
        </p:txBody>
      </p:sp>
      <p:pic>
        <p:nvPicPr>
          <p:cNvPr id="41987" name="图片 83972" descr="蝴蝶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19925" y="1700213"/>
            <a:ext cx="1635125" cy="187007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1988" name="文本框 296961"/>
          <p:cNvSpPr txBox="1"/>
          <p:nvPr>
            <p:custDataLst>
              <p:tags r:id="rId6"/>
            </p:custDataLst>
          </p:nvPr>
        </p:nvSpPr>
        <p:spPr>
          <a:xfrm>
            <a:off x="684213" y="260350"/>
            <a:ext cx="2301875" cy="6778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资料</a:t>
            </a:r>
            <a:r>
              <a:rPr lang="en-US" altLang="zh-CN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990" name="组合 296970"/>
          <p:cNvGrpSpPr/>
          <p:nvPr>
            <p:custDataLst>
              <p:tags r:id="rId7"/>
            </p:custDataLst>
          </p:nvPr>
        </p:nvGrpSpPr>
        <p:grpSpPr>
          <a:xfrm>
            <a:off x="4716463" y="901700"/>
            <a:ext cx="4356100" cy="3400425"/>
            <a:chOff x="930" y="436"/>
            <a:chExt cx="4037" cy="3047"/>
          </a:xfrm>
        </p:grpSpPr>
        <p:cxnSp>
          <p:nvCxnSpPr>
            <p:cNvPr id="41991" name="直接连接符 296971"/>
            <p:cNvCxnSpPr/>
            <p:nvPr>
              <p:custDataLst>
                <p:tags r:id="rId8"/>
              </p:custDataLst>
            </p:nvPr>
          </p:nvCxnSpPr>
          <p:spPr>
            <a:xfrm flipH="1">
              <a:off x="930" y="436"/>
              <a:ext cx="0" cy="3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</p:cxnSp>
        <p:cxnSp>
          <p:nvCxnSpPr>
            <p:cNvPr id="41992" name="直接连接符 296972"/>
            <p:cNvCxnSpPr/>
            <p:nvPr>
              <p:custDataLst>
                <p:tags r:id="rId9"/>
              </p:custDataLst>
            </p:nvPr>
          </p:nvCxnSpPr>
          <p:spPr>
            <a:xfrm>
              <a:off x="930" y="436"/>
              <a:ext cx="40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</a:ln>
          </p:spPr>
        </p:cxnSp>
        <p:cxnSp>
          <p:nvCxnSpPr>
            <p:cNvPr id="41993" name="直接连接符 296973"/>
            <p:cNvCxnSpPr/>
            <p:nvPr>
              <p:custDataLst>
                <p:tags r:id="rId10"/>
              </p:custDataLst>
            </p:nvPr>
          </p:nvCxnSpPr>
          <p:spPr>
            <a:xfrm flipH="1">
              <a:off x="4967" y="436"/>
              <a:ext cx="0" cy="304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</a:ln>
          </p:spPr>
        </p:cxnSp>
        <p:cxnSp>
          <p:nvCxnSpPr>
            <p:cNvPr id="41994" name="直接连接符 296974"/>
            <p:cNvCxnSpPr/>
            <p:nvPr>
              <p:custDataLst>
                <p:tags r:id="rId11"/>
              </p:custDataLst>
            </p:nvPr>
          </p:nvCxnSpPr>
          <p:spPr>
            <a:xfrm>
              <a:off x="930" y="3475"/>
              <a:ext cx="4037" cy="8"/>
            </a:xfrm>
            <a:prstGeom prst="line">
              <a:avLst/>
            </a:prstGeom>
            <a:noFill/>
            <a:ln w="76200">
              <a:solidFill>
                <a:srgbClr val="333300"/>
              </a:solidFill>
              <a:round/>
            </a:ln>
          </p:spPr>
        </p:cxnSp>
      </p:grpSp>
      <p:sp>
        <p:nvSpPr>
          <p:cNvPr id="41995" name="文本框 296975"/>
          <p:cNvSpPr txBox="1"/>
          <p:nvPr>
            <p:custDataLst>
              <p:tags r:id="rId12"/>
            </p:custDataLst>
          </p:nvPr>
        </p:nvSpPr>
        <p:spPr>
          <a:xfrm>
            <a:off x="252413" y="4724400"/>
            <a:ext cx="1808163" cy="8096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作用</a:t>
            </a:r>
            <a:r>
              <a:rPr lang="zh-CN" alt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：</a:t>
            </a:r>
            <a:endParaRPr lang="zh-CN" altLang="en-US" sz="4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996" name="文本框 296976"/>
          <p:cNvSpPr txBox="1"/>
          <p:nvPr>
            <p:custDataLst>
              <p:tags r:id="rId13"/>
            </p:custDataLst>
          </p:nvPr>
        </p:nvSpPr>
        <p:spPr>
          <a:xfrm>
            <a:off x="1692275" y="4868863"/>
            <a:ext cx="7489825" cy="12271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生物种群的繁衍</a:t>
            </a: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,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离不开信息的传递．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1997" name="组合 296970"/>
          <p:cNvGrpSpPr/>
          <p:nvPr>
            <p:custDataLst>
              <p:tags r:id="rId14"/>
            </p:custDataLst>
          </p:nvPr>
        </p:nvGrpSpPr>
        <p:grpSpPr>
          <a:xfrm>
            <a:off x="323850" y="901700"/>
            <a:ext cx="4356100" cy="3400425"/>
            <a:chOff x="930" y="436"/>
            <a:chExt cx="4037" cy="3047"/>
          </a:xfrm>
        </p:grpSpPr>
        <p:cxnSp>
          <p:nvCxnSpPr>
            <p:cNvPr id="41998" name="直接连接符 296971"/>
            <p:cNvCxnSpPr/>
            <p:nvPr>
              <p:custDataLst>
                <p:tags r:id="rId15"/>
              </p:custDataLst>
            </p:nvPr>
          </p:nvCxnSpPr>
          <p:spPr>
            <a:xfrm flipH="1">
              <a:off x="930" y="436"/>
              <a:ext cx="0" cy="303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</a:ln>
          </p:spPr>
        </p:cxnSp>
        <p:cxnSp>
          <p:nvCxnSpPr>
            <p:cNvPr id="41999" name="直接连接符 296972"/>
            <p:cNvCxnSpPr/>
            <p:nvPr>
              <p:custDataLst>
                <p:tags r:id="rId16"/>
              </p:custDataLst>
            </p:nvPr>
          </p:nvCxnSpPr>
          <p:spPr>
            <a:xfrm>
              <a:off x="930" y="436"/>
              <a:ext cx="4037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</a:ln>
          </p:spPr>
        </p:cxnSp>
        <p:cxnSp>
          <p:nvCxnSpPr>
            <p:cNvPr id="42000" name="直接连接符 296973"/>
            <p:cNvCxnSpPr/>
            <p:nvPr>
              <p:custDataLst>
                <p:tags r:id="rId17"/>
              </p:custDataLst>
            </p:nvPr>
          </p:nvCxnSpPr>
          <p:spPr>
            <a:xfrm flipH="1">
              <a:off x="4967" y="436"/>
              <a:ext cx="0" cy="3047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</a:ln>
          </p:spPr>
        </p:cxnSp>
        <p:cxnSp>
          <p:nvCxnSpPr>
            <p:cNvPr id="42001" name="直接连接符 296974"/>
            <p:cNvCxnSpPr/>
            <p:nvPr>
              <p:custDataLst>
                <p:tags r:id="rId18"/>
              </p:custDataLst>
            </p:nvPr>
          </p:nvCxnSpPr>
          <p:spPr>
            <a:xfrm>
              <a:off x="930" y="3475"/>
              <a:ext cx="4037" cy="8"/>
            </a:xfrm>
            <a:prstGeom prst="line">
              <a:avLst/>
            </a:prstGeom>
            <a:noFill/>
            <a:ln w="76200">
              <a:solidFill>
                <a:srgbClr val="333300"/>
              </a:solidFill>
              <a:round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 fill="hold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ShockwaveFlash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74725" y="1003300"/>
            <a:ext cx="7343775" cy="38671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3010" name="文本框 297985"/>
          <p:cNvSpPr txBox="1"/>
          <p:nvPr>
            <p:custDataLst>
              <p:tags r:id="rId3"/>
            </p:custDataLst>
          </p:nvPr>
        </p:nvSpPr>
        <p:spPr>
          <a:xfrm>
            <a:off x="34925" y="196533"/>
            <a:ext cx="2295525" cy="67945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资料</a:t>
            </a:r>
            <a:r>
              <a:rPr lang="en-US" altLang="zh-CN" sz="36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36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2" name="文本框 297986"/>
          <p:cNvSpPr txBox="1"/>
          <p:nvPr>
            <p:custDataLst>
              <p:tags r:id="rId4"/>
            </p:custDataLst>
          </p:nvPr>
        </p:nvSpPr>
        <p:spPr>
          <a:xfrm>
            <a:off x="34925" y="5084763"/>
            <a:ext cx="1860550" cy="8096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4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作用：</a:t>
            </a:r>
            <a:endParaRPr lang="zh-CN" altLang="en-US" sz="40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13" name="文本框 297987"/>
          <p:cNvSpPr txBox="1"/>
          <p:nvPr>
            <p:custDataLst>
              <p:tags r:id="rId5"/>
            </p:custDataLst>
          </p:nvPr>
        </p:nvSpPr>
        <p:spPr>
          <a:xfrm>
            <a:off x="1547813" y="5157788"/>
            <a:ext cx="7451725" cy="1227138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调节生物的种间关系，以维持生态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系统的稳定。 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3014" name="New picture"/>
          <p:cNvPicPr/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515600" y="12331700"/>
            <a:ext cx="304800" cy="2159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 fill="hold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226305"/>
          <p:cNvSpPr txBox="1"/>
          <p:nvPr>
            <p:custDataLst>
              <p:tags r:id="rId1"/>
            </p:custDataLst>
          </p:nvPr>
        </p:nvSpPr>
        <p:spPr>
          <a:xfrm>
            <a:off x="539750" y="1916113"/>
            <a:ext cx="8459788" cy="13112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生命活动的正常进行</a:t>
            </a: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离不开信息         的作用</a:t>
            </a: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;</a:t>
            </a:r>
            <a:endParaRPr lang="en-US" altLang="zh-CN" sz="40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4" name="标题 226306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9750" y="692150"/>
            <a:ext cx="8686800" cy="1139825"/>
          </a:xfrm>
          <a:prstGeom prst="rect">
            <a:avLst/>
          </a:prstGeom>
        </p:spPr>
        <p:txBody>
          <a:bodyPr anchor="b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l"/>
            <a:r>
              <a:rPr lang="zh-CN" altLang="en-US" sz="4400" b="1" spc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信息传递在生态系统中的作用</a:t>
            </a:r>
            <a:endParaRPr lang="zh-CN" altLang="en-US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035" name="文本框 226307"/>
          <p:cNvSpPr txBox="1"/>
          <p:nvPr>
            <p:custDataLst>
              <p:tags r:id="rId3"/>
            </p:custDataLst>
          </p:nvPr>
        </p:nvSpPr>
        <p:spPr>
          <a:xfrm>
            <a:off x="539750" y="3211513"/>
            <a:ext cx="8459788" cy="131127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</a:pPr>
            <a:r>
              <a:rPr lang="en-US" altLang="zh-CN" sz="40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2.</a:t>
            </a:r>
            <a:r>
              <a:rPr lang="zh-CN" altLang="en-US" sz="40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生物种群的繁衍</a:t>
            </a:r>
            <a:r>
              <a:rPr lang="en-US" altLang="zh-CN" sz="40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,</a:t>
            </a:r>
            <a:r>
              <a:rPr lang="zh-CN" altLang="en-US" sz="40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也离不开信息的传递</a:t>
            </a:r>
            <a:r>
              <a:rPr lang="en-US" altLang="zh-CN" sz="40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; </a:t>
            </a:r>
            <a:endParaRPr lang="en-US" altLang="zh-CN" sz="4000" b="1" strike="noStrike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44036" name="文本框 226308"/>
          <p:cNvSpPr txBox="1"/>
          <p:nvPr>
            <p:custDataLst>
              <p:tags r:id="rId4"/>
            </p:custDataLst>
          </p:nvPr>
        </p:nvSpPr>
        <p:spPr>
          <a:xfrm>
            <a:off x="539750" y="4508500"/>
            <a:ext cx="8280400" cy="131127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信息还能够调节生物的种间关系，以维持生态系统的稳定。</a:t>
            </a:r>
            <a:endParaRPr lang="zh-CN" altLang="en-US" sz="40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7" name="文本框 2"/>
          <p:cNvSpPr txBox="1"/>
          <p:nvPr>
            <p:custDataLst>
              <p:tags r:id="rId5"/>
            </p:custDataLst>
          </p:nvPr>
        </p:nvSpPr>
        <p:spPr>
          <a:xfrm>
            <a:off x="2781935" y="140970"/>
            <a:ext cx="3025775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重点归纳</a:t>
            </a:r>
            <a:endParaRPr lang="zh-CN" altLang="en-US" sz="44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 fill="hold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 fill="hold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44035" grpId="0"/>
      <p:bldP spid="440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文本框 2"/>
          <p:cNvSpPr/>
          <p:nvPr>
            <p:custDataLst>
              <p:tags r:id="rId1"/>
            </p:custDataLst>
          </p:nvPr>
        </p:nvSpPr>
        <p:spPr>
          <a:xfrm>
            <a:off x="1187450" y="2349500"/>
            <a:ext cx="7042150" cy="1736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5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信息传递在农业中有什</a:t>
            </a:r>
            <a:endParaRPr lang="zh-CN" altLang="en-US" sz="54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5400" b="1"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么应用？</a:t>
            </a:r>
            <a:endParaRPr lang="zh-CN" altLang="en-US" sz="54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082" name="矩形 3"/>
          <p:cNvSpPr/>
          <p:nvPr>
            <p:custDataLst>
              <p:tags r:id="rId2"/>
            </p:custDataLst>
          </p:nvPr>
        </p:nvSpPr>
        <p:spPr>
          <a:xfrm>
            <a:off x="2098516" y="620713"/>
            <a:ext cx="269748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66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问题三</a:t>
            </a:r>
            <a:endParaRPr lang="zh-CN" altLang="en-US" sz="660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6" name="文本框 2"/>
          <p:cNvSpPr txBox="1"/>
          <p:nvPr>
            <p:custDataLst>
              <p:tags r:id="rId3"/>
            </p:custDataLst>
          </p:nvPr>
        </p:nvSpPr>
        <p:spPr>
          <a:xfrm>
            <a:off x="684213" y="188913"/>
            <a:ext cx="5281613" cy="7429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角色扮演，探究方案</a:t>
            </a:r>
            <a:endParaRPr lang="zh-CN" altLang="en-US" sz="40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07" name="文本框 3"/>
          <p:cNvSpPr/>
          <p:nvPr>
            <p:custDataLst>
              <p:tags r:id="rId4"/>
            </p:custDataLst>
          </p:nvPr>
        </p:nvSpPr>
        <p:spPr>
          <a:xfrm>
            <a:off x="468313" y="1052513"/>
            <a:ext cx="8426450" cy="16541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情景一：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假如你是一位鸡蛋养殖场的技术人员，随着冬天的到来，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日照时间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越来越短，鸡产蛋也越来越少，你如何提高鸡的产蛋量呢？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108" name="文本框 4"/>
          <p:cNvSpPr/>
          <p:nvPr>
            <p:custDataLst>
              <p:tags r:id="rId5"/>
            </p:custDataLst>
          </p:nvPr>
        </p:nvSpPr>
        <p:spPr>
          <a:xfrm>
            <a:off x="539750" y="3068638"/>
            <a:ext cx="4968875" cy="679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措施：增加光照时间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7109" name="图片 242691" descr="xin_44050230213129613198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9830"/>
          <a:stretch>
            <a:fillRect/>
          </a:stretch>
        </p:blipFill>
        <p:spPr>
          <a:xfrm>
            <a:off x="4787900" y="2708275"/>
            <a:ext cx="4184650" cy="39449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7110" name="文本框 5"/>
          <p:cNvSpPr txBox="1"/>
          <p:nvPr>
            <p:custDataLst>
              <p:tags r:id="rId8"/>
            </p:custDataLst>
          </p:nvPr>
        </p:nvSpPr>
        <p:spPr>
          <a:xfrm>
            <a:off x="611188" y="4149725"/>
            <a:ext cx="3954463" cy="122713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应用</a:t>
            </a:r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：提高农产品或畜产品的产量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/>
      <p:bldP spid="47108" grpId="0"/>
      <p:bldP spid="471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0" name="文本框 2"/>
          <p:cNvSpPr/>
          <p:nvPr>
            <p:custDataLst>
              <p:tags r:id="rId3"/>
            </p:custDataLst>
          </p:nvPr>
        </p:nvSpPr>
        <p:spPr>
          <a:xfrm>
            <a:off x="539750" y="260350"/>
            <a:ext cx="8156575" cy="23860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情景二：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如果你是一位农业专家，云南砚山县（盛产花红李），一位农业人员向你反应了如下情况，由于雨水过多，高温高湿的天气频繁，李树上挂满了袋蛾护囊（幼虫取食树叶、嫩枝皮及幼果），造成李树枝条皮层被啃食，而且有扩散的趋势。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131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9900" y="2735263"/>
            <a:ext cx="4060825" cy="23590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48132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3588" y="2722563"/>
            <a:ext cx="4124325" cy="23558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48133" name="文本框 6"/>
          <p:cNvSpPr/>
          <p:nvPr>
            <p:custDataLst>
              <p:tags r:id="rId8"/>
            </p:custDataLst>
          </p:nvPr>
        </p:nvSpPr>
        <p:spPr>
          <a:xfrm>
            <a:off x="684213" y="5732463"/>
            <a:ext cx="7199312" cy="614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应用二：对有害生物进行控制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134" name="文本框 7"/>
          <p:cNvSpPr/>
          <p:nvPr>
            <p:custDataLst>
              <p:tags r:id="rId9"/>
            </p:custDataLst>
          </p:nvPr>
        </p:nvSpPr>
        <p:spPr>
          <a:xfrm>
            <a:off x="649288" y="5146675"/>
            <a:ext cx="8512175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措施：利用生物信息传递捕杀袋蛾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/>
      <p:bldP spid="48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4" name="标题 6145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68313" y="1628775"/>
            <a:ext cx="8496300" cy="19272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 anchorCtr="1"/>
          <a:lstStyle>
            <a:defPPr>
              <a:defRPr lang="zh-CN"/>
            </a:defPPr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defRPr lang="zh-CN" altLang="en-US" sz="4400" b="1" i="1" u="none" kern="1200" baseline="0">
                <a:solidFill>
                  <a:srgbClr val="CD0505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第</a:t>
            </a:r>
            <a:r>
              <a:rPr lang="en-US" altLang="zh-CN" sz="6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节</a:t>
            </a:r>
            <a:r>
              <a:rPr lang="zh-CN" altLang="en-US" sz="66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66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/>
            <a:endParaRPr lang="zh-CN" altLang="en-US" sz="60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algn="ctr"/>
            <a:r>
              <a:rPr lang="zh-CN" altLang="en-US" sz="6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生态系统的信息传递</a:t>
            </a:r>
            <a:endParaRPr lang="zh-CN" altLang="en-US" sz="60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99385" y="4796790"/>
            <a:ext cx="59321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</a:rPr>
              <a:t>蚌埠铁路中学</a:t>
            </a:r>
            <a:r>
              <a:rPr lang="en-US" altLang="zh-CN" sz="3600">
                <a:solidFill>
                  <a:srgbClr val="FF0000"/>
                </a:solidFill>
              </a:rPr>
              <a:t>   </a:t>
            </a:r>
            <a:r>
              <a:rPr lang="zh-CN" altLang="en-US" sz="3600">
                <a:solidFill>
                  <a:srgbClr val="FF0000"/>
                </a:solidFill>
              </a:rPr>
              <a:t>郭春侠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226305"/>
          <p:cNvSpPr txBox="1"/>
          <p:nvPr>
            <p:custDataLst>
              <p:tags r:id="rId1"/>
            </p:custDataLst>
          </p:nvPr>
        </p:nvSpPr>
        <p:spPr>
          <a:xfrm>
            <a:off x="611188" y="2132013"/>
            <a:ext cx="8459788" cy="7429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提高农产品或畜产品的产量</a:t>
            </a:r>
            <a:endParaRPr lang="zh-CN" altLang="en-US" sz="4000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9154" name="标题 226306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539750" y="836613"/>
            <a:ext cx="8686800" cy="1139825"/>
          </a:xfrm>
          <a:prstGeom prst="rect">
            <a:avLst/>
          </a:prstGeom>
        </p:spPr>
        <p:txBody>
          <a:bodyPr anchor="b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marL="0" marR="0" lvl="0" indent="0" algn="l"/>
            <a:r>
              <a:rPr lang="zh-CN" altLang="en-US" sz="4800" b="1" spc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信息传递在农业中的应用</a:t>
            </a:r>
            <a:endParaRPr lang="zh-CN" altLang="en-US" sz="4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9155" name="文本框 226307"/>
          <p:cNvSpPr txBox="1"/>
          <p:nvPr>
            <p:custDataLst>
              <p:tags r:id="rId3"/>
            </p:custDataLst>
          </p:nvPr>
        </p:nvSpPr>
        <p:spPr>
          <a:xfrm>
            <a:off x="684213" y="3355975"/>
            <a:ext cx="8459788" cy="7445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对有害生物进行控制</a:t>
            </a:r>
            <a:endParaRPr lang="zh-CN" altLang="en-US" sz="4000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9156" name="文本框 2"/>
          <p:cNvSpPr txBox="1"/>
          <p:nvPr>
            <p:custDataLst>
              <p:tags r:id="rId4"/>
            </p:custDataLst>
          </p:nvPr>
        </p:nvSpPr>
        <p:spPr>
          <a:xfrm>
            <a:off x="2816860" y="277813"/>
            <a:ext cx="3025775" cy="762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重点归纳</a:t>
            </a:r>
            <a:endParaRPr lang="zh-CN" altLang="en-US" sz="44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7" name="文本框 1"/>
          <p:cNvSpPr txBox="1"/>
          <p:nvPr>
            <p:custDataLst>
              <p:tags r:id="rId5"/>
            </p:custDataLst>
          </p:nvPr>
        </p:nvSpPr>
        <p:spPr>
          <a:xfrm>
            <a:off x="611188" y="2132013"/>
            <a:ext cx="8459788" cy="7429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提高农产品或畜产品的产量</a:t>
            </a:r>
            <a:endParaRPr lang="zh-CN" altLang="en-US" sz="4000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49158" name="文本框 3"/>
          <p:cNvSpPr txBox="1"/>
          <p:nvPr>
            <p:custDataLst>
              <p:tags r:id="rId6"/>
            </p:custDataLst>
          </p:nvPr>
        </p:nvSpPr>
        <p:spPr>
          <a:xfrm>
            <a:off x="684213" y="3355975"/>
            <a:ext cx="8459788" cy="74453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对有害生物进行控制</a:t>
            </a:r>
            <a:endParaRPr lang="zh-CN" altLang="en-US" sz="4000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 fill="hold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 fill="hold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 fill="hold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49155" grpId="0"/>
      <p:bldP spid="49157" grpId="0"/>
      <p:bldP spid="491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7800" y="846138"/>
          <a:ext cx="8809037" cy="5487670"/>
        </p:xfrm>
        <a:graphic>
          <a:graphicData uri="http://schemas.openxmlformats.org/drawingml/2006/table">
            <a:tbl>
              <a:tblPr/>
              <a:tblGrid>
                <a:gridCol w="965200"/>
                <a:gridCol w="2425700"/>
                <a:gridCol w="2181225"/>
                <a:gridCol w="3236912"/>
              </a:tblGrid>
              <a:tr h="5175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en-US" sz="2800" b="1"/>
                        <a:t>种类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94615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en-US" sz="2800" b="1"/>
                        <a:t>措施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/>
                        <a:t>喷施化学药剂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/>
                        <a:t>人工捕捉等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/>
                        <a:t>引入天敌、寄生虫或使用信息素等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137160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en-US" sz="2800" b="1"/>
                        <a:t>优点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/>
                        <a:t>①作用迅速</a:t>
                      </a:r>
                      <a:endParaRPr lang="zh-CN" altLang="en-US" sz="2800" b="1"/>
                    </a:p>
                    <a:p>
                      <a:pPr lvl="0"/>
                      <a:r>
                        <a:rPr lang="zh-CN" altLang="en-US" sz="2800" b="1"/>
                        <a:t>②短期效果明显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>
                          <a:sym typeface="宋体" panose="02010600030101010101" pitchFamily="2" charset="-122"/>
                        </a:rPr>
                        <a:t>①无污染</a:t>
                      </a:r>
                      <a:endParaRPr lang="zh-CN" altLang="en-US" sz="2800" b="1"/>
                    </a:p>
                    <a:p>
                      <a:pPr lvl="0"/>
                      <a:r>
                        <a:rPr lang="zh-CN" altLang="en-US" sz="2800" b="1">
                          <a:sym typeface="宋体" panose="02010600030101010101" pitchFamily="2" charset="-122"/>
                        </a:rPr>
                        <a:t>②见效快，效果好</a:t>
                      </a:r>
                      <a:endParaRPr lang="zh-CN" altLang="en-US" sz="2800" b="1"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宋体" panose="02010600030101010101" pitchFamily="2" charset="-122"/>
                        </a:rPr>
                        <a:t>①无污染</a:t>
                      </a:r>
                      <a:endParaRPr lang="zh-CN" altLang="en-US" sz="2800" b="1">
                        <a:solidFill>
                          <a:srgbClr val="FF0000"/>
                        </a:solidFill>
                      </a:endParaRPr>
                    </a:p>
                    <a:p>
                      <a:pPr lvl="0"/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宋体" panose="02010600030101010101" pitchFamily="2" charset="-122"/>
                        </a:rPr>
                        <a:t>②有效且持久</a:t>
                      </a:r>
                      <a:endParaRPr lang="zh-CN" altLang="en-US" sz="2800" b="1">
                        <a:solidFill>
                          <a:srgbClr val="FF0000"/>
                        </a:solidFill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6511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/>
                      <a:r>
                        <a:rPr lang="zh-CN" altLang="en-US" sz="2800" b="1"/>
                        <a:t>缺点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宋体" panose="02010600030101010101" pitchFamily="2" charset="-122"/>
                        </a:rPr>
                        <a:t>①会使害虫的抗药性增强</a:t>
                      </a:r>
                      <a:endParaRPr lang="zh-CN" altLang="en-US" sz="2800" b="1">
                        <a:solidFill>
                          <a:srgbClr val="FF0000"/>
                        </a:solidFill>
                      </a:endParaRPr>
                    </a:p>
                    <a:p>
                      <a:pPr lvl="0"/>
                      <a:r>
                        <a:rPr lang="zh-CN" altLang="en-US" sz="2800" b="1">
                          <a:solidFill>
                            <a:srgbClr val="FF0000"/>
                          </a:solidFill>
                          <a:sym typeface="宋体" panose="02010600030101010101" pitchFamily="2" charset="-122"/>
                        </a:rPr>
                        <a:t>②可能杀害害虫天敌，破坏生态平衡</a:t>
                      </a:r>
                      <a:endParaRPr lang="zh-CN" altLang="en-US" sz="2800" b="1">
                        <a:solidFill>
                          <a:srgbClr val="FF0000"/>
                        </a:solidFill>
                        <a:sym typeface="宋体" panose="02010600030101010101" pitchFamily="2" charset="-122"/>
                      </a:endParaRPr>
                    </a:p>
                    <a:p>
                      <a:pPr lvl="0"/>
                      <a:r>
                        <a:rPr lang="zh-CN" altLang="en-US" sz="2800" b="1">
                          <a:sym typeface="宋体" panose="02010600030101010101" pitchFamily="2" charset="-122"/>
                        </a:rPr>
                        <a:t>③</a:t>
                      </a:r>
                      <a:r>
                        <a:rPr lang="zh-CN" altLang="en-US" sz="2800" b="1"/>
                        <a:t>污染环境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>
                          <a:sym typeface="宋体" panose="02010600030101010101" pitchFamily="2" charset="-122"/>
                        </a:rPr>
                        <a:t>①费事费力</a:t>
                      </a:r>
                      <a:endParaRPr lang="zh-CN" altLang="en-US" sz="2800" b="1"/>
                    </a:p>
                    <a:p>
                      <a:pPr lvl="0"/>
                      <a:r>
                        <a:rPr lang="zh-CN" altLang="en-US" sz="2800" b="1">
                          <a:sym typeface="宋体" panose="02010600030101010101" pitchFamily="2" charset="-122"/>
                        </a:rPr>
                        <a:t>②对体型很小的害虫无法实施</a:t>
                      </a:r>
                      <a:endParaRPr lang="zh-CN" altLang="en-US" sz="2800" b="1">
                        <a:sym typeface="宋体" panose="02010600030101010101" pitchFamily="2" charset="-122"/>
                      </a:endParaRPr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/>
                      <a:r>
                        <a:rPr lang="zh-CN" altLang="en-US" sz="2800" b="1"/>
                        <a:t>天敌数量不明确，甚至可能会引发生态危机（可能引起物种入侵）</a:t>
                      </a:r>
                      <a:endParaRPr lang="zh-CN" altLang="en-US" sz="2800" b="1"/>
                    </a:p>
                  </a:txBody>
                  <a:tcPr vert="horz" anchor="t" anchorCtr="0">
                    <a:lnL w="12700">
                      <a:solidFill>
                        <a:prstClr val="black"/>
                      </a:solidFill>
                      <a:miter lim="800000"/>
                    </a:lnL>
                    <a:lnR w="12700">
                      <a:solidFill>
                        <a:prstClr val="black"/>
                      </a:solidFill>
                      <a:miter lim="800000"/>
                    </a:lnR>
                    <a:lnT w="12700">
                      <a:solidFill>
                        <a:prstClr val="black"/>
                      </a:solidFill>
                      <a:miter lim="800000"/>
                    </a:lnT>
                    <a:lnB w="12700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1228" name="文本框 2"/>
          <p:cNvSpPr/>
          <p:nvPr>
            <p:custDataLst>
              <p:tags r:id="rId2"/>
            </p:custDataLst>
          </p:nvPr>
        </p:nvSpPr>
        <p:spPr>
          <a:xfrm>
            <a:off x="1446213" y="846138"/>
            <a:ext cx="161448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化学防治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29" name="文本框 3"/>
          <p:cNvSpPr/>
          <p:nvPr>
            <p:custDataLst>
              <p:tags r:id="rId3"/>
            </p:custDataLst>
          </p:nvPr>
        </p:nvSpPr>
        <p:spPr>
          <a:xfrm>
            <a:off x="3836988" y="846138"/>
            <a:ext cx="1912937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机械防治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0" name="文本框 4"/>
          <p:cNvSpPr/>
          <p:nvPr>
            <p:custDataLst>
              <p:tags r:id="rId4"/>
            </p:custDataLst>
          </p:nvPr>
        </p:nvSpPr>
        <p:spPr>
          <a:xfrm>
            <a:off x="6556375" y="846138"/>
            <a:ext cx="1712913" cy="522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生物防治</a:t>
            </a:r>
            <a:endParaRPr lang="zh-CN" altLang="en-US" sz="28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1" name="文本框 5"/>
          <p:cNvSpPr/>
          <p:nvPr>
            <p:custDataLst>
              <p:tags r:id="rId5"/>
            </p:custDataLst>
          </p:nvPr>
        </p:nvSpPr>
        <p:spPr>
          <a:xfrm>
            <a:off x="268288" y="100013"/>
            <a:ext cx="5719762" cy="5826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控制动物危害的技术方法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8" grpId="0"/>
      <p:bldP spid="51229" grpId="0"/>
      <p:bldP spid="512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262145"/>
          <p:cNvSpPr/>
          <p:nvPr>
            <p:custDataLst>
              <p:tags r:id="rId1"/>
            </p:custDataLst>
          </p:nvPr>
        </p:nvSpPr>
        <p:spPr>
          <a:xfrm>
            <a:off x="323850" y="1916113"/>
            <a:ext cx="669925" cy="4135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eaVert"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生态系统的信息传递</a:t>
            </a:r>
            <a:endParaRPr lang="zh-CN" altLang="en-US" sz="3200" b="1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2226" name="文本框 262146"/>
          <p:cNvSpPr/>
          <p:nvPr>
            <p:custDataLst>
              <p:tags r:id="rId2"/>
            </p:custDataLst>
          </p:nvPr>
        </p:nvSpPr>
        <p:spPr>
          <a:xfrm>
            <a:off x="1260475" y="1844675"/>
            <a:ext cx="2390775" cy="9747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latin typeface="Arial" panose="020B0604020202020204" pitchFamily="34" charset="0"/>
                <a:ea typeface="隶书" panose="02010509060101010101" pitchFamily="49" charset="-122"/>
              </a:rPr>
              <a:t>生态系统中信息的种类</a:t>
            </a:r>
            <a:endParaRPr lang="zh-CN" altLang="en-US" sz="2800" b="1"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2227" name="文本框 262147"/>
          <p:cNvSpPr/>
          <p:nvPr>
            <p:custDataLst>
              <p:tags r:id="rId3"/>
            </p:custDataLst>
          </p:nvPr>
        </p:nvSpPr>
        <p:spPr>
          <a:xfrm>
            <a:off x="1331913" y="5229225"/>
            <a:ext cx="2813050" cy="9747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信息传递在农业生产中的应用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2228" name="文本框 262148"/>
          <p:cNvSpPr/>
          <p:nvPr>
            <p:custDataLst>
              <p:tags r:id="rId4"/>
            </p:custDataLst>
          </p:nvPr>
        </p:nvSpPr>
        <p:spPr>
          <a:xfrm>
            <a:off x="4427538" y="1555750"/>
            <a:ext cx="1604962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物理信息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2229" name="文本框 262149"/>
          <p:cNvSpPr/>
          <p:nvPr>
            <p:custDataLst>
              <p:tags r:id="rId5"/>
            </p:custDataLst>
          </p:nvPr>
        </p:nvSpPr>
        <p:spPr>
          <a:xfrm>
            <a:off x="4427538" y="2492375"/>
            <a:ext cx="1604962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行为信息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2230" name="左大括号 262150"/>
          <p:cNvSpPr/>
          <p:nvPr>
            <p:custDataLst>
              <p:tags r:id="rId6"/>
            </p:custDataLst>
          </p:nvPr>
        </p:nvSpPr>
        <p:spPr>
          <a:xfrm>
            <a:off x="828675" y="1916113"/>
            <a:ext cx="649288" cy="4178300"/>
          </a:xfrm>
          <a:prstGeom prst="leftBrace">
            <a:avLst>
              <a:gd name="adj1" fmla="val 52822"/>
              <a:gd name="adj2" fmla="val 50000"/>
            </a:avLst>
          </a:prstGeom>
          <a:noFill/>
          <a:ln w="38100">
            <a:solidFill>
              <a:schemeClr val="tx2"/>
            </a:solidFill>
            <a:round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1" name="左大括号 262151"/>
          <p:cNvSpPr/>
          <p:nvPr>
            <p:custDataLst>
              <p:tags r:id="rId7"/>
            </p:custDataLst>
          </p:nvPr>
        </p:nvSpPr>
        <p:spPr>
          <a:xfrm>
            <a:off x="3635375" y="1773238"/>
            <a:ext cx="431800" cy="1152525"/>
          </a:xfrm>
          <a:prstGeom prst="leftBrace">
            <a:avLst>
              <a:gd name="adj1" fmla="val 21909"/>
              <a:gd name="adj2" fmla="val 50000"/>
            </a:avLst>
          </a:prstGeom>
          <a:noFill/>
          <a:ln w="38100">
            <a:solidFill>
              <a:schemeClr val="tx2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2" name="文本框 262152"/>
          <p:cNvSpPr/>
          <p:nvPr>
            <p:custDataLst>
              <p:tags r:id="rId8"/>
            </p:custDataLst>
          </p:nvPr>
        </p:nvSpPr>
        <p:spPr>
          <a:xfrm>
            <a:off x="4427538" y="2060575"/>
            <a:ext cx="161290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chemeClr val="tx2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化学信息</a:t>
            </a:r>
            <a:endParaRPr lang="zh-CN" altLang="en-US" sz="2800" b="1">
              <a:solidFill>
                <a:schemeClr val="tx2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2233" name="左大括号 262153"/>
          <p:cNvSpPr/>
          <p:nvPr>
            <p:custDataLst>
              <p:tags r:id="rId9"/>
            </p:custDataLst>
          </p:nvPr>
        </p:nvSpPr>
        <p:spPr>
          <a:xfrm>
            <a:off x="3706813" y="3211513"/>
            <a:ext cx="431800" cy="1584325"/>
          </a:xfrm>
          <a:prstGeom prst="leftBrace">
            <a:avLst>
              <a:gd name="adj1" fmla="val 30117"/>
              <a:gd name="adj2" fmla="val 50056"/>
            </a:avLst>
          </a:prstGeom>
          <a:noFill/>
          <a:ln w="38100">
            <a:solidFill>
              <a:schemeClr val="tx2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4" name="左大括号 262154"/>
          <p:cNvSpPr/>
          <p:nvPr>
            <p:custDataLst>
              <p:tags r:id="rId10"/>
            </p:custDataLst>
          </p:nvPr>
        </p:nvSpPr>
        <p:spPr>
          <a:xfrm>
            <a:off x="4211638" y="5300663"/>
            <a:ext cx="288925" cy="865187"/>
          </a:xfrm>
          <a:prstGeom prst="leftBrace">
            <a:avLst>
              <a:gd name="adj1" fmla="val 74488"/>
              <a:gd name="adj2" fmla="val 50000"/>
            </a:avLst>
          </a:prstGeom>
          <a:noFill/>
          <a:ln w="38100">
            <a:solidFill>
              <a:schemeClr val="tx2"/>
            </a:solidFill>
            <a:round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35" name="文本框 262155"/>
          <p:cNvSpPr/>
          <p:nvPr>
            <p:custDataLst>
              <p:tags r:id="rId11"/>
            </p:custDataLst>
          </p:nvPr>
        </p:nvSpPr>
        <p:spPr>
          <a:xfrm>
            <a:off x="4140200" y="4005263"/>
            <a:ext cx="4679950" cy="17970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调节生物的种间关系，</a:t>
            </a:r>
            <a:r>
              <a:rPr lang="zh-CN" altLang="en-US" sz="32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维持生态系统的稳定</a:t>
            </a:r>
            <a:endParaRPr lang="zh-CN" altLang="en-US" sz="32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  <a:p>
            <a:pPr lvl="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endParaRPr lang="zh-CN" altLang="en-US" sz="32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52236" name="文本框 262156"/>
          <p:cNvSpPr/>
          <p:nvPr>
            <p:custDataLst>
              <p:tags r:id="rId12"/>
            </p:custDataLst>
          </p:nvPr>
        </p:nvSpPr>
        <p:spPr>
          <a:xfrm>
            <a:off x="4140200" y="2492375"/>
            <a:ext cx="4608513" cy="11588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zh-CN" sz="280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保证生命活动的正常进行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37" name="文本框 262157"/>
          <p:cNvSpPr/>
          <p:nvPr>
            <p:custDataLst>
              <p:tags r:id="rId13"/>
            </p:custDataLst>
          </p:nvPr>
        </p:nvSpPr>
        <p:spPr>
          <a:xfrm>
            <a:off x="3995738" y="3571875"/>
            <a:ext cx="39592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en-US" altLang="zh-CN" sz="280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维持生物种群的繁衍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2238" name="文本框 262159"/>
          <p:cNvSpPr/>
          <p:nvPr>
            <p:custDataLst>
              <p:tags r:id="rId14"/>
            </p:custDataLst>
          </p:nvPr>
        </p:nvSpPr>
        <p:spPr>
          <a:xfrm>
            <a:off x="4427538" y="5084763"/>
            <a:ext cx="4941887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提高农产品或畜产品的产量</a:t>
            </a:r>
            <a:endParaRPr lang="zh-CN" altLang="en-US" sz="2800" b="1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2239" name="文本框 262160"/>
          <p:cNvSpPr/>
          <p:nvPr>
            <p:custDataLst>
              <p:tags r:id="rId15"/>
            </p:custDataLst>
          </p:nvPr>
        </p:nvSpPr>
        <p:spPr>
          <a:xfrm>
            <a:off x="4500563" y="5732463"/>
            <a:ext cx="3600450" cy="549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>
                <a:srgbClr val="FFFF00"/>
              </a:buClr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对有害生物进行控制</a:t>
            </a:r>
            <a:endParaRPr lang="zh-CN" altLang="en-US" sz="2800" b="1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2240" name="文本框 262161"/>
          <p:cNvSpPr/>
          <p:nvPr>
            <p:custDataLst>
              <p:tags r:id="rId16"/>
            </p:custDataLst>
          </p:nvPr>
        </p:nvSpPr>
        <p:spPr>
          <a:xfrm>
            <a:off x="1260475" y="3355975"/>
            <a:ext cx="2520950" cy="97631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生态系统信息的作用</a:t>
            </a:r>
            <a:endParaRPr lang="zh-CN" altLang="en-US" sz="2800" b="1">
              <a:solidFill>
                <a:srgbClr val="000000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sp>
        <p:nvSpPr>
          <p:cNvPr id="52241" name="矩形 262163"/>
          <p:cNvSpPr/>
          <p:nvPr>
            <p:custDataLst>
              <p:tags r:id="rId17"/>
            </p:custDataLst>
          </p:nvPr>
        </p:nvSpPr>
        <p:spPr>
          <a:xfrm>
            <a:off x="1187450" y="692150"/>
            <a:ext cx="3667125" cy="476250"/>
          </a:xfrm>
          <a:solidFill>
            <a:srgbClr val="0000FF">
              <a:alpha val="90999"/>
            </a:srgbClr>
          </a:solidFill>
          <a:ln w="12700">
            <a:solidFill>
              <a:srgbClr val="B2B2B2"/>
            </a:solidFill>
            <a:round/>
          </a:ln>
          <a:effectLst>
            <a:outerShdw dist="35921" dir="2700000" sy="50000">
              <a:srgbClr val="875B0D">
                <a:alpha val="70000"/>
              </a:srgbClr>
            </a:outerShdw>
          </a:effectLst>
        </p:spPr>
        <p:txBody>
          <a:bodyPr wrap="none" fromWordArt="1" anchor="t" anchorCtr="0">
            <a:prstTxWarp prst="textFadeUp">
              <a:avLst/>
            </a:prstTxWarp>
          </a:bodyPr>
          <a:lstStyle/>
          <a:p>
            <a:pPr algn="ctr"/>
            <a:r>
              <a:rPr sz="3600" b="1" kern="10">
                <a:ln w="12700">
                  <a:solidFill>
                    <a:srgbClr val="B2B2B2"/>
                  </a:solidFill>
                  <a:round/>
                </a:ln>
                <a:solidFill>
                  <a:srgbClr val="0000FF">
                    <a:alpha val="90999"/>
                  </a:srgbClr>
                </a:solidFill>
                <a:effectLst>
                  <a:outerShdw dist="35921" dir="2700000" sy="50000">
                    <a:srgbClr val="875B0D">
                      <a:alpha val="70000"/>
                    </a:srgbClr>
                  </a:outerShdw>
                </a:effectLst>
                <a:latin typeface="隶书" charset="0"/>
              </a:rPr>
              <a:t>知识小结</a:t>
            </a:r>
            <a:endParaRPr sz="3600" b="1" kern="10">
              <a:ln w="12700">
                <a:solidFill>
                  <a:srgbClr val="B2B2B2"/>
                </a:solidFill>
                <a:round/>
              </a:ln>
              <a:solidFill>
                <a:srgbClr val="0000FF">
                  <a:alpha val="90999"/>
                </a:srgbClr>
              </a:solidFill>
              <a:effectLst>
                <a:outerShdw dist="35921" dir="2700000" sy="50000">
                  <a:srgbClr val="875B0D">
                    <a:alpha val="70000"/>
                  </a:srgbClr>
                </a:outerShdw>
              </a:effectLst>
              <a:latin typeface="隶书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 fill="hold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 fill="hold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 fill="hold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 fill="hold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 fill="hold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 fill="hold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31" grpId="0"/>
      <p:bldP spid="52228" grpId="0"/>
      <p:bldP spid="52232" grpId="0"/>
      <p:bldP spid="52229" grpId="0"/>
      <p:bldP spid="52240" grpId="0"/>
      <p:bldP spid="52233" grpId="0"/>
      <p:bldP spid="52237" grpId="0"/>
      <p:bldP spid="52236" grpId="0"/>
      <p:bldP spid="52235" grpId="0"/>
      <p:bldP spid="52227" grpId="0"/>
      <p:bldP spid="52234" grpId="0"/>
      <p:bldP spid="52238" grpId="0"/>
      <p:bldP spid="522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49" name="Group 15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31762" y="225425"/>
          <a:ext cx="8801100" cy="6435345"/>
        </p:xfrm>
        <a:graphic>
          <a:graphicData uri="http://schemas.openxmlformats.org/drawingml/2006/table">
            <a:tbl>
              <a:tblPr/>
              <a:tblGrid>
                <a:gridCol w="1185862"/>
                <a:gridCol w="2420938"/>
                <a:gridCol w="2597150"/>
                <a:gridCol w="2597150"/>
              </a:tblGrid>
              <a:tr h="60325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项目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能量流动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物质循环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信息传递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85883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特点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114425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范围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603250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途径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gridSpan="2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62718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模式图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2400" b="1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</a:tr>
              <a:tr h="1627188">
                <a:tc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algn="ctr" rtl="0">
                        <a:lnSpc>
                          <a:spcPct val="140000"/>
                        </a:lnSpc>
                        <a:buClrTx/>
                        <a:buFontTx/>
                      </a:pPr>
                      <a:r>
                        <a:rPr lang="zh-CN" alt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联系</a:t>
                      </a:r>
                      <a:endParaRPr lang="zh-CN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gridSpan="3">
                  <a:txBody>
                    <a:bodyPr wrap="square"/>
                    <a:lstStyle>
                      <a:defPPr>
                        <a:defRPr lang="zh-CN"/>
                      </a:defPPr>
                      <a:lvl1pPr marL="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9144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3716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1828800" indent="0" algn="l" defTabSz="914400" rtl="0" eaLnBrk="1" fontAlgn="base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 lang="zh-CN" altLang="en-US" sz="1600" b="0" i="0" u="none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lvl="0" rtl="0">
                        <a:lnSpc>
                          <a:spcPct val="140000"/>
                        </a:lnSpc>
                        <a:buClrTx/>
                        <a:buFontTx/>
                      </a:pPr>
                      <a:endParaRPr lang="zh-CN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vert="horz" anchor="ctr" anchorCtr="0">
                    <a:lnL w="12700">
                      <a:solidFill>
                        <a:prstClr val="black"/>
                      </a:solidFill>
                      <a:round/>
                    </a:lnL>
                    <a:lnR w="12700">
                      <a:solidFill>
                        <a:prstClr val="black"/>
                      </a:solidFill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  <a:noFill/>
                  </a:tcPr>
                </a:tc>
                <a:tc hMerge="1">
                  <a:tcP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  <a:tc hMerge="1">
                  <a:tcPr>
                    <a:lnR w="12700">
                      <a:round/>
                    </a:lnR>
                    <a:lnT w="12700">
                      <a:solidFill>
                        <a:prstClr val="black"/>
                      </a:solidFill>
                      <a:round/>
                    </a:lnT>
                    <a:lnB w="12700">
                      <a:solidFill>
                        <a:prstClr val="black"/>
                      </a:solidFill>
                      <a:round/>
                    </a:lnB>
                  </a:tcPr>
                </a:tc>
              </a:tr>
            </a:tbl>
          </a:graphicData>
        </a:graphic>
      </p:graphicFrame>
      <p:sp>
        <p:nvSpPr>
          <p:cNvPr id="53284" name="文本框 2"/>
          <p:cNvSpPr/>
          <p:nvPr>
            <p:custDataLst>
              <p:tags r:id="rId2"/>
            </p:custDataLst>
          </p:nvPr>
        </p:nvSpPr>
        <p:spPr>
          <a:xfrm>
            <a:off x="1600200" y="847725"/>
            <a:ext cx="1625600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单向流动，逐级递减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85" name="文本框 3"/>
          <p:cNvSpPr/>
          <p:nvPr>
            <p:custDataLst>
              <p:tags r:id="rId3"/>
            </p:custDataLst>
          </p:nvPr>
        </p:nvSpPr>
        <p:spPr>
          <a:xfrm>
            <a:off x="3897313" y="1033463"/>
            <a:ext cx="235108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全球性，循环性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86" name="文本框 4"/>
          <p:cNvSpPr/>
          <p:nvPr>
            <p:custDataLst>
              <p:tags r:id="rId4"/>
            </p:custDataLst>
          </p:nvPr>
        </p:nvSpPr>
        <p:spPr>
          <a:xfrm>
            <a:off x="6632575" y="847725"/>
            <a:ext cx="2201863" cy="8302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往往是双向的（也有单向）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87" name="文本框 5"/>
          <p:cNvSpPr/>
          <p:nvPr>
            <p:custDataLst>
              <p:tags r:id="rId5"/>
            </p:custDataLst>
          </p:nvPr>
        </p:nvSpPr>
        <p:spPr>
          <a:xfrm>
            <a:off x="1384300" y="1677988"/>
            <a:ext cx="2620963" cy="1198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rtl="0">
              <a:buClr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生态系统中各营养级之间（生物群落中）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88" name="文本框 6"/>
          <p:cNvSpPr/>
          <p:nvPr>
            <p:custDataLst>
              <p:tags r:id="rId6"/>
            </p:custDataLst>
          </p:nvPr>
        </p:nvSpPr>
        <p:spPr>
          <a:xfrm>
            <a:off x="4486275" y="2047875"/>
            <a:ext cx="1174750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生物圈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89" name="文本框 7"/>
          <p:cNvSpPr/>
          <p:nvPr>
            <p:custDataLst>
              <p:tags r:id="rId7"/>
            </p:custDataLst>
          </p:nvPr>
        </p:nvSpPr>
        <p:spPr>
          <a:xfrm>
            <a:off x="6340475" y="1862138"/>
            <a:ext cx="2803525" cy="8302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  <a:buFontTx/>
            </a:pP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生物之间，生物与非生物环境之间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90" name="文本框 8"/>
          <p:cNvSpPr/>
          <p:nvPr>
            <p:custDataLst>
              <p:tags r:id="rId8"/>
            </p:custDataLst>
          </p:nvPr>
        </p:nvSpPr>
        <p:spPr>
          <a:xfrm>
            <a:off x="2676525" y="2876550"/>
            <a:ext cx="2443163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食物链和食物网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291" name="文本框 9"/>
          <p:cNvSpPr/>
          <p:nvPr>
            <p:custDataLst>
              <p:tags r:id="rId9"/>
            </p:custDataLst>
          </p:nvPr>
        </p:nvSpPr>
        <p:spPr>
          <a:xfrm>
            <a:off x="7256463" y="2876550"/>
            <a:ext cx="954087" cy="460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多种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3292" name="图片 11" descr="微信图片_20201218093429_副本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1389" t="11092" r="69128" b="17035"/>
          <a:stretch>
            <a:fillRect/>
          </a:stretch>
        </p:blipFill>
        <p:spPr>
          <a:xfrm>
            <a:off x="1600200" y="3436938"/>
            <a:ext cx="1924050" cy="15700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3293" name="图片 12" descr="微信图片_20201218093429_副本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rcRect l="33385" t="10074" r="36840" b="14623"/>
          <a:stretch>
            <a:fillRect/>
          </a:stretch>
        </p:blipFill>
        <p:spPr>
          <a:xfrm>
            <a:off x="4146550" y="3436938"/>
            <a:ext cx="1852613" cy="15700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53294" name="图片 13" descr="微信图片_20201218093429_副本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1"/>
          <a:srcRect l="66191" t="9618" r="2820" b="15720"/>
          <a:stretch>
            <a:fillRect/>
          </a:stretch>
        </p:blipFill>
        <p:spPr>
          <a:xfrm>
            <a:off x="6769100" y="3451225"/>
            <a:ext cx="1928813" cy="15557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3295" name="文本框 14"/>
          <p:cNvSpPr/>
          <p:nvPr>
            <p:custDataLst>
              <p:tags r:id="rId14"/>
            </p:custDataLst>
          </p:nvPr>
        </p:nvSpPr>
        <p:spPr>
          <a:xfrm>
            <a:off x="1384300" y="5103813"/>
            <a:ext cx="7548563" cy="1568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①任何一个生态系统这三个基本功能，三者同时进行，相互依存，不可分割，形成统一整体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vl="0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②能量流动是生态系统运转的动力，物质循环是生态系统的基础，信息传递决定能量流动和物质循环的方向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4" grpId="0"/>
      <p:bldP spid="53285" grpId="0"/>
      <p:bldP spid="53286" grpId="0"/>
      <p:bldP spid="53287" grpId="0"/>
      <p:bldP spid="53288" grpId="0"/>
      <p:bldP spid="53289" grpId="0"/>
      <p:bldP spid="53290" grpId="0"/>
      <p:bldP spid="53291" grpId="0"/>
      <p:bldP spid="5329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矩形 264193"/>
          <p:cNvSpPr/>
          <p:nvPr>
            <p:custDataLst>
              <p:tags r:id="rId1"/>
            </p:custDataLst>
          </p:nvPr>
        </p:nvSpPr>
        <p:spPr>
          <a:xfrm>
            <a:off x="539750" y="908050"/>
            <a:ext cx="8064500" cy="232410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下列各项属于生态系统物理信息的是（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            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3600" b="1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A.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信息素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           B.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有机酸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  </a:t>
            </a:r>
            <a:endParaRPr lang="en-US" altLang="zh-CN" sz="3600" b="1"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 C.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孔雀开屏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</a:rPr>
              <a:t>        D.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温度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4" name="文本框 264195"/>
          <p:cNvSpPr txBox="1"/>
          <p:nvPr>
            <p:custDataLst>
              <p:tags r:id="rId2"/>
            </p:custDataLst>
          </p:nvPr>
        </p:nvSpPr>
        <p:spPr>
          <a:xfrm>
            <a:off x="6156325" y="44450"/>
            <a:ext cx="2708275" cy="8747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巩固练习</a:t>
            </a:r>
            <a:endParaRPr lang="zh-CN" altLang="en-US" sz="4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275" name="矩形 264196"/>
          <p:cNvSpPr/>
          <p:nvPr>
            <p:custDataLst>
              <p:tags r:id="rId3"/>
            </p:custDataLst>
          </p:nvPr>
        </p:nvSpPr>
        <p:spPr>
          <a:xfrm>
            <a:off x="1476375" y="1484313"/>
            <a:ext cx="647700" cy="647700"/>
          </a:xfrm>
          <a:solidFill>
            <a:srgbClr val="0000FF"/>
          </a:solidFill>
          <a:ln w="19050">
            <a:solidFill>
              <a:srgbClr val="99CCFF"/>
            </a:solidFill>
            <a:round/>
          </a:ln>
          <a:effectLst>
            <a:outerShdw dist="35921" dir="2700000" algn="ctr">
              <a:srgbClr val="990000"/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28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黑体" panose="02010609060101010101" pitchFamily="2" charset="-122"/>
              </a:rPr>
              <a:t>D</a:t>
            </a:r>
            <a:endParaRPr sz="2800" b="1" kern="1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>
                  <a:srgbClr val="990000"/>
                </a:outerShdw>
              </a:effectLst>
              <a:latin typeface="黑体" panose="02010609060101010101" pitchFamily="2" charset="-122"/>
            </a:endParaRPr>
          </a:p>
        </p:txBody>
      </p:sp>
      <p:sp>
        <p:nvSpPr>
          <p:cNvPr id="54276" name="文本框 264197"/>
          <p:cNvSpPr/>
          <p:nvPr>
            <p:custDataLst>
              <p:tags r:id="rId4"/>
            </p:custDataLst>
          </p:nvPr>
        </p:nvSpPr>
        <p:spPr>
          <a:xfrm>
            <a:off x="6443663" y="3429000"/>
            <a:ext cx="706437" cy="1004888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6000" b="1">
                <a:solidFill>
                  <a:srgbClr val="0000CC"/>
                </a:solidFill>
                <a:latin typeface="Batang" panose="02030600000101010101" pitchFamily="2" charset="-127"/>
                <a:ea typeface="Batang" panose="02030600000101010101" pitchFamily="2" charset="-127"/>
              </a:rPr>
              <a:t>C</a:t>
            </a:r>
            <a:endParaRPr lang="en-US" altLang="zh-CN" sz="6000" b="1">
              <a:solidFill>
                <a:srgbClr val="0000CC"/>
              </a:solidFill>
              <a:latin typeface="Batang" panose="02030600000101010101" pitchFamily="2" charset="-127"/>
              <a:ea typeface="Batang" panose="02030600000101010101" pitchFamily="2" charset="-127"/>
            </a:endParaRPr>
          </a:p>
        </p:txBody>
      </p:sp>
      <p:sp>
        <p:nvSpPr>
          <p:cNvPr id="54277" name="文本框 1"/>
          <p:cNvSpPr/>
          <p:nvPr>
            <p:custDataLst>
              <p:tags r:id="rId5"/>
            </p:custDataLst>
          </p:nvPr>
        </p:nvSpPr>
        <p:spPr>
          <a:xfrm>
            <a:off x="612775" y="3500438"/>
            <a:ext cx="7194550" cy="28733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下列属于化学信息的是（  　　）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A．绿色植物接受光刺激   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B．动物蛾类具有趋光性  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C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 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狗通过尿液找到路   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D</a:t>
            </a:r>
            <a:r>
              <a:rPr lang="en-US" altLang="zh-CN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.  </a:t>
            </a:r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孔雀开屏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图片 128001" descr="05293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315200" y="5029200"/>
            <a:ext cx="1828800" cy="18288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55298" name="矩形 128002"/>
          <p:cNvSpPr/>
          <p:nvPr>
            <p:custDataLst>
              <p:tags r:id="rId3"/>
            </p:custDataLst>
          </p:nvPr>
        </p:nvSpPr>
        <p:spPr>
          <a:xfrm>
            <a:off x="-146050" y="620713"/>
            <a:ext cx="8966200" cy="2952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5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3.</a:t>
            </a:r>
            <a:r>
              <a:rPr lang="zh-CN" altLang="en-US" sz="35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有人做了如下实验：将一只椿象杀死，尽管做得干净无声，也引起了其它椿象的逃跑。此现象是因为在椿象之间传递了（   ）</a:t>
            </a:r>
            <a:endParaRPr lang="zh-CN" altLang="en-US" sz="35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5299" name="矩形 128003"/>
          <p:cNvSpPr/>
          <p:nvPr>
            <p:custDataLst>
              <p:tags r:id="rId4"/>
            </p:custDataLst>
          </p:nvPr>
        </p:nvSpPr>
        <p:spPr>
          <a:xfrm>
            <a:off x="827088" y="3716338"/>
            <a:ext cx="7561262" cy="12954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</a:pPr>
            <a:r>
              <a:rPr lang="en-US" altLang="zh-CN" sz="4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A</a:t>
            </a:r>
            <a:r>
              <a:rPr lang="zh-CN" altLang="en-US" sz="4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</a:rPr>
              <a:t>物理信息 </a:t>
            </a:r>
            <a:r>
              <a:rPr lang="en-US" altLang="zh-CN" sz="4400" b="1"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</a:rPr>
              <a:t>、化学信息</a:t>
            </a:r>
            <a:endParaRPr lang="zh-CN" altLang="en-US" sz="4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</a:pPr>
            <a:r>
              <a:rPr lang="en-US" altLang="zh-CN" sz="4400" b="1">
                <a:latin typeface="黑体" panose="02010609060101010101" pitchFamily="2" charset="-122"/>
                <a:ea typeface="黑体" panose="02010609060101010101" pitchFamily="2" charset="-122"/>
              </a:rPr>
              <a:t>C</a:t>
            </a:r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</a:rPr>
              <a:t>、行为信息 </a:t>
            </a:r>
            <a:r>
              <a:rPr lang="en-US" altLang="zh-CN" sz="4400" b="1">
                <a:latin typeface="黑体" panose="02010609060101010101" pitchFamily="2" charset="-122"/>
                <a:ea typeface="黑体" panose="02010609060101010101" pitchFamily="2" charset="-122"/>
              </a:rPr>
              <a:t>D</a:t>
            </a:r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</a:rPr>
              <a:t>、语言信息</a:t>
            </a:r>
            <a:endParaRPr lang="zh-CN" altLang="en-US" sz="4400" b="1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</a:pPr>
            <a:endParaRPr lang="zh-CN" altLang="en-US" sz="44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5300" name="矩形 128004"/>
          <p:cNvSpPr/>
          <p:nvPr>
            <p:custDataLst>
              <p:tags r:id="rId5"/>
            </p:custDataLst>
          </p:nvPr>
        </p:nvSpPr>
        <p:spPr>
          <a:xfrm>
            <a:off x="4716463" y="3141663"/>
            <a:ext cx="3960812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</a:pPr>
            <a:endParaRPr lang="zh-CN" sz="4400" b="1">
              <a:solidFill>
                <a:schemeClr val="tx2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5301" name="矩形 128007"/>
          <p:cNvSpPr/>
          <p:nvPr>
            <p:custDataLst>
              <p:tags r:id="rId6"/>
            </p:custDataLst>
          </p:nvPr>
        </p:nvSpPr>
        <p:spPr>
          <a:xfrm>
            <a:off x="1331913" y="2420938"/>
            <a:ext cx="647700" cy="647700"/>
          </a:xfrm>
          <a:solidFill>
            <a:srgbClr val="0000FF"/>
          </a:solidFill>
          <a:ln w="19050">
            <a:solidFill>
              <a:srgbClr val="99CCFF"/>
            </a:solidFill>
            <a:round/>
          </a:ln>
          <a:effectLst>
            <a:outerShdw dist="35921" dir="2700000" algn="ctr">
              <a:srgbClr val="990000"/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黑体" panose="02010609060101010101" pitchFamily="2" charset="-122"/>
              </a:rPr>
              <a:t>B</a:t>
            </a:r>
            <a:endParaRPr sz="3600" b="1" kern="1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>
                  <a:srgbClr val="990000"/>
                </a:outerShdw>
              </a:effectLst>
              <a:latin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 fill="hold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 fill="hold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 fill="hold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占位符 263171"/>
          <p:cNvSpPr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755650" y="692150"/>
            <a:ext cx="7854950" cy="5316538"/>
          </a:xfrm>
          <a:prstGeom prst="rect">
            <a:avLst/>
          </a:prstGeom>
          <a:solidFill>
            <a:srgbClr val="FFFFFF"/>
          </a:solidFill>
          <a:ln w="12700">
            <a:noFill/>
            <a:miter/>
          </a:ln>
        </p:spPr>
        <p:txBody>
          <a:bodyPr wrap="square" lIns="91440" tIns="45720" rIns="91440" bIns="45720"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buNone/>
            </a:pPr>
            <a:r>
              <a:rPr lang="en-US" altLang="zh-CN" sz="4000" b="1" spc="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4000" b="1" spc="0">
                <a:latin typeface="微软雅黑" panose="020B0503020204020204" charset="-122"/>
                <a:ea typeface="微软雅黑" panose="020B0503020204020204" charset="-122"/>
              </a:rPr>
              <a:t>金龟子遇敌害后装死，从植株上滚落地下，属于哪种信息（         ）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buNone/>
            </a:pPr>
            <a:r>
              <a:rPr lang="zh-CN" altLang="en-US" sz="4000" b="1" spc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4000" b="1" spc="0"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4000" b="1" spc="0">
                <a:latin typeface="微软雅黑" panose="020B0503020204020204" charset="-122"/>
                <a:ea typeface="微软雅黑" panose="020B0503020204020204" charset="-122"/>
              </a:rPr>
              <a:t>．物理信息      </a:t>
            </a:r>
            <a:r>
              <a:rPr lang="en-US" altLang="zh-CN" sz="4000" b="1" spc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4000" b="1" spc="0">
                <a:latin typeface="微软雅黑" panose="020B0503020204020204" charset="-122"/>
                <a:ea typeface="微软雅黑" panose="020B0503020204020204" charset="-122"/>
              </a:rPr>
              <a:t>．化学信息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>
              <a:buNone/>
            </a:pPr>
            <a:r>
              <a:rPr lang="zh-CN" altLang="en-US" sz="4000" b="1" spc="0"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en-US" altLang="zh-CN" sz="4000" b="1" spc="0"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4000" b="1" spc="0">
                <a:latin typeface="微软雅黑" panose="020B0503020204020204" charset="-122"/>
                <a:ea typeface="微软雅黑" panose="020B0503020204020204" charset="-122"/>
              </a:rPr>
              <a:t>．行为信息      </a:t>
            </a:r>
            <a:r>
              <a:rPr lang="en-US" altLang="zh-CN" sz="4000" b="1" spc="0"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4000" b="1" spc="0">
                <a:latin typeface="微软雅黑" panose="020B0503020204020204" charset="-122"/>
                <a:ea typeface="微软雅黑" panose="020B0503020204020204" charset="-122"/>
              </a:rPr>
              <a:t>．其他信息</a:t>
            </a:r>
            <a:endParaRPr lang="zh-CN" altLang="en-US" sz="4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322" name="矩形 263174"/>
          <p:cNvSpPr/>
          <p:nvPr>
            <p:custDataLst>
              <p:tags r:id="rId2"/>
            </p:custDataLst>
          </p:nvPr>
        </p:nvSpPr>
        <p:spPr>
          <a:xfrm>
            <a:off x="7380288" y="1484313"/>
            <a:ext cx="647700" cy="647700"/>
          </a:xfrm>
          <a:solidFill>
            <a:srgbClr val="0000FF"/>
          </a:solidFill>
          <a:ln w="19050">
            <a:solidFill>
              <a:srgbClr val="99CCFF"/>
            </a:solidFill>
            <a:round/>
          </a:ln>
          <a:effectLst>
            <a:outerShdw dist="35921" dir="2700000" algn="ctr">
              <a:srgbClr val="990000"/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黑体" panose="02010609060101010101" pitchFamily="2" charset="-122"/>
              </a:rPr>
              <a:t>C</a:t>
            </a:r>
            <a:endParaRPr sz="3600" b="1" kern="1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>
                  <a:srgbClr val="990000"/>
                </a:outerShdw>
              </a:effectLst>
              <a:latin typeface="黑体" panose="02010609060101010101" pitchFamily="2" charset="-122"/>
            </a:endParaRPr>
          </a:p>
        </p:txBody>
      </p:sp>
      <p:pic>
        <p:nvPicPr>
          <p:cNvPr id="56323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22338" y="3571875"/>
            <a:ext cx="7820025" cy="3057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130049"/>
          <p:cNvSpPr/>
          <p:nvPr>
            <p:custDataLst>
              <p:tags r:id="rId1"/>
            </p:custDataLst>
          </p:nvPr>
        </p:nvSpPr>
        <p:spPr>
          <a:xfrm>
            <a:off x="0" y="620713"/>
            <a:ext cx="9612313" cy="2952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40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4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en-US" altLang="zh-CN" sz="4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下列关于信息的叙述中，正确的是（    ）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46" name="矩形 130050"/>
          <p:cNvSpPr/>
          <p:nvPr>
            <p:custDataLst>
              <p:tags r:id="rId2"/>
            </p:custDataLst>
          </p:nvPr>
        </p:nvSpPr>
        <p:spPr>
          <a:xfrm>
            <a:off x="252413" y="1771650"/>
            <a:ext cx="8208962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1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、信息是指标记在通讯系统或计算机上面的信号，在生态系统中没有信息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47" name="矩形 130051"/>
          <p:cNvSpPr/>
          <p:nvPr>
            <p:custDataLst>
              <p:tags r:id="rId3"/>
            </p:custDataLst>
          </p:nvPr>
        </p:nvSpPr>
        <p:spPr>
          <a:xfrm>
            <a:off x="252413" y="2852738"/>
            <a:ext cx="835342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1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、信息是可以传播的消息、情报、指令、数据与信号，在生态系统中也偶尔存在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48" name="矩形 130052"/>
          <p:cNvSpPr/>
          <p:nvPr>
            <p:custDataLst>
              <p:tags r:id="rId4"/>
            </p:custDataLst>
          </p:nvPr>
        </p:nvSpPr>
        <p:spPr>
          <a:xfrm>
            <a:off x="252413" y="4005263"/>
            <a:ext cx="8208962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1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、信息广泛存在于生态系统中，且时常发挥着奇妙的作用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49" name="矩形 130053"/>
          <p:cNvSpPr/>
          <p:nvPr>
            <p:custDataLst>
              <p:tags r:id="rId5"/>
            </p:custDataLst>
          </p:nvPr>
        </p:nvSpPr>
        <p:spPr>
          <a:xfrm>
            <a:off x="252413" y="5084763"/>
            <a:ext cx="8353425" cy="3603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1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、生态系统中的信息就是指蜜蜂的“舞蹈”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50" name="矩形 130054"/>
          <p:cNvSpPr/>
          <p:nvPr>
            <p:custDataLst>
              <p:tags r:id="rId6"/>
            </p:custDataLst>
          </p:nvPr>
        </p:nvSpPr>
        <p:spPr>
          <a:xfrm>
            <a:off x="7812088" y="692150"/>
            <a:ext cx="647700" cy="647700"/>
          </a:xfrm>
          <a:solidFill>
            <a:srgbClr val="0000FF"/>
          </a:solidFill>
          <a:ln w="19050">
            <a:solidFill>
              <a:srgbClr val="99CCFF"/>
            </a:solidFill>
            <a:round/>
          </a:ln>
          <a:effectLst>
            <a:outerShdw dist="35921" dir="2700000" algn="ctr">
              <a:srgbClr val="990000"/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黑体" panose="02010609060101010101" pitchFamily="2" charset="-122"/>
              </a:rPr>
              <a:t>C</a:t>
            </a:r>
            <a:endParaRPr sz="3600" b="1" kern="1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>
                  <a:srgbClr val="990000"/>
                </a:outerShdw>
              </a:effectLst>
              <a:latin typeface="黑体" panose="02010609060101010101" pitchFamily="2" charset="-122"/>
            </a:endParaRPr>
          </a:p>
        </p:txBody>
      </p:sp>
      <p:sp>
        <p:nvSpPr>
          <p:cNvPr id="57351" name="矩形 130050"/>
          <p:cNvSpPr/>
          <p:nvPr>
            <p:custDataLst>
              <p:tags r:id="rId7"/>
            </p:custDataLst>
          </p:nvPr>
        </p:nvSpPr>
        <p:spPr>
          <a:xfrm>
            <a:off x="250825" y="1771650"/>
            <a:ext cx="8208963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1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、信息是指标记在通讯系统或计算机上面的信号，在生态系统中没有信息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52" name="矩形 130051"/>
          <p:cNvSpPr/>
          <p:nvPr>
            <p:custDataLst>
              <p:tags r:id="rId8"/>
            </p:custDataLst>
          </p:nvPr>
        </p:nvSpPr>
        <p:spPr>
          <a:xfrm>
            <a:off x="250825" y="2852738"/>
            <a:ext cx="835342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1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、信息是可以传播的消息、情报、指令、数据与信号，在生态系统中也偶尔存在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353" name="矩形 130052"/>
          <p:cNvSpPr/>
          <p:nvPr>
            <p:custDataLst>
              <p:tags r:id="rId9"/>
            </p:custDataLst>
          </p:nvPr>
        </p:nvSpPr>
        <p:spPr>
          <a:xfrm>
            <a:off x="250825" y="4005263"/>
            <a:ext cx="8208963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zh-CN" sz="31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3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、信息广泛存在于生态系统中，且时常发挥着奇妙的作用</a:t>
            </a:r>
            <a:endParaRPr lang="zh-CN" altLang="en-US" sz="32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矩形 126978"/>
          <p:cNvSpPr/>
          <p:nvPr>
            <p:custDataLst>
              <p:tags r:id="rId1"/>
            </p:custDataLst>
          </p:nvPr>
        </p:nvSpPr>
        <p:spPr>
          <a:xfrm>
            <a:off x="539750" y="692150"/>
            <a:ext cx="8064500" cy="29527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5.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森林中，狼能够依据兔留下的气味去猎捕兔子，兔子也同样能够依据狼的气味或行为特征躲避猎捕。该信息在生态系统中的作用时（     ）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370" name="矩形 126979"/>
          <p:cNvSpPr/>
          <p:nvPr>
            <p:custDataLst>
              <p:tags r:id="rId2"/>
            </p:custDataLst>
          </p:nvPr>
        </p:nvSpPr>
        <p:spPr>
          <a:xfrm>
            <a:off x="611188" y="3140075"/>
            <a:ext cx="7561262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、可以保证生命活动正常进行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371" name="矩形 126980"/>
          <p:cNvSpPr/>
          <p:nvPr>
            <p:custDataLst>
              <p:tags r:id="rId3"/>
            </p:custDataLst>
          </p:nvPr>
        </p:nvSpPr>
        <p:spPr>
          <a:xfrm>
            <a:off x="755650" y="3716338"/>
            <a:ext cx="7146925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、可以维持生物种群的繁衍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372" name="矩形 126981"/>
          <p:cNvSpPr/>
          <p:nvPr>
            <p:custDataLst>
              <p:tags r:id="rId4"/>
            </p:custDataLst>
          </p:nvPr>
        </p:nvSpPr>
        <p:spPr>
          <a:xfrm>
            <a:off x="611188" y="4365625"/>
            <a:ext cx="7561262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、能够促进生态系统的物质循环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373" name="矩形 126982"/>
          <p:cNvSpPr/>
          <p:nvPr>
            <p:custDataLst>
              <p:tags r:id="rId5"/>
            </p:custDataLst>
          </p:nvPr>
        </p:nvSpPr>
        <p:spPr>
          <a:xfrm>
            <a:off x="611188" y="5013325"/>
            <a:ext cx="7561262" cy="431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18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36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、能够调节生物的种间关系</a:t>
            </a:r>
            <a:endParaRPr lang="zh-CN" altLang="en-US" sz="36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374" name="矩形 126983"/>
          <p:cNvSpPr/>
          <p:nvPr>
            <p:custDataLst>
              <p:tags r:id="rId6"/>
            </p:custDataLst>
          </p:nvPr>
        </p:nvSpPr>
        <p:spPr>
          <a:xfrm>
            <a:off x="4356100" y="2347913"/>
            <a:ext cx="647700" cy="647700"/>
          </a:xfrm>
          <a:solidFill>
            <a:srgbClr val="0000FF"/>
          </a:solidFill>
          <a:ln w="19050">
            <a:solidFill>
              <a:srgbClr val="99CCFF"/>
            </a:solidFill>
            <a:round/>
          </a:ln>
          <a:effectLst>
            <a:outerShdw dist="35921" dir="2700000" algn="ctr">
              <a:srgbClr val="990000"/>
            </a:outerShdw>
          </a:effectLst>
        </p:spPr>
        <p:txBody>
          <a:bodyPr wrap="none" fromWordArt="1" anchor="t" anchorCtr="0">
            <a:prstTxWarp prst="textPlain">
              <a:avLst/>
            </a:prstTxWarp>
          </a:bodyPr>
          <a:lstStyle/>
          <a:p>
            <a:pPr algn="ctr"/>
            <a:r>
              <a:rPr sz="3600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>
                    <a:srgbClr val="990000"/>
                  </a:outerShdw>
                </a:effectLst>
                <a:latin typeface="黑体" panose="02010609060101010101" pitchFamily="2" charset="-122"/>
              </a:rPr>
              <a:t>D</a:t>
            </a:r>
            <a:endParaRPr sz="3600" b="1" kern="10">
              <a:ln w="19050">
                <a:solidFill>
                  <a:srgbClr val="99CCFF"/>
                </a:solidFill>
                <a:round/>
              </a:ln>
              <a:solidFill>
                <a:srgbClr val="0000FF"/>
              </a:solidFill>
              <a:effectLst>
                <a:outerShdw dist="35921" dir="2700000" algn="ctr">
                  <a:srgbClr val="990000"/>
                </a:outerShdw>
              </a:effectLst>
              <a:latin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3"/>
          <p:cNvSpPr txBox="1"/>
          <p:nvPr>
            <p:custDataLst>
              <p:tags r:id="rId1"/>
            </p:custDataLst>
          </p:nvPr>
        </p:nvSpPr>
        <p:spPr>
          <a:xfrm>
            <a:off x="815975" y="679450"/>
            <a:ext cx="7975600" cy="506730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6.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蝙蝠的回声定位，莴苣种子必须接受光刺激才能萌发，说明（  　　）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．生命活动的进行、生物种群的繁衍，               都离不开信息的作用    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en-US" altLang="zh-CN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．生物种群的繁衍，离不开信息的传递   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C．信息能调节生物的种间关系    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 lvl="0"/>
            <a:r>
              <a:rPr lang="zh-CN" alt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D．信息能维持生态系统的稳定</a:t>
            </a:r>
            <a:endParaRPr lang="zh-CN" altLang="en-US" sz="3600" b="1"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394" name="文本框 4"/>
          <p:cNvSpPr txBox="1"/>
          <p:nvPr>
            <p:custDataLst>
              <p:tags r:id="rId2"/>
            </p:custDataLst>
          </p:nvPr>
        </p:nvSpPr>
        <p:spPr>
          <a:xfrm>
            <a:off x="6156325" y="1123950"/>
            <a:ext cx="522288" cy="10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zh-CN" sz="6000" b="1" strike="noStrike" noProof="1"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A</a:t>
            </a:r>
            <a:endParaRPr lang="en-US" altLang="zh-CN" sz="6000" b="1" strike="noStrike" noProof="1"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8" name="文本框 2"/>
          <p:cNvSpPr txBox="1"/>
          <p:nvPr>
            <p:custDataLst>
              <p:tags r:id="rId3"/>
            </p:custDataLst>
          </p:nvPr>
        </p:nvSpPr>
        <p:spPr>
          <a:xfrm>
            <a:off x="765175" y="1927225"/>
            <a:ext cx="8183563" cy="404018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lvl="0" indent="-342900">
              <a:spcBef>
                <a:spcPct val="20000"/>
              </a:spcBef>
              <a:buClr>
                <a:srgbClr val="3CA051"/>
              </a:buClr>
              <a:buFont typeface="Wingdings" panose="05000000000000000000" pitchFamily="2" charset="2"/>
            </a:pPr>
            <a:r>
              <a:rPr lang="en-US" altLang="zh-CN" sz="48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生态系统中的信息主要有哪些种类？</a:t>
            </a:r>
            <a:endParaRPr lang="zh-CN" altLang="en-US" sz="48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lr>
                <a:srgbClr val="3CA051"/>
              </a:buClr>
              <a:buFont typeface="Wingdings" panose="05000000000000000000" pitchFamily="2" charset="2"/>
            </a:pPr>
            <a:r>
              <a:rPr lang="en-US" altLang="zh-CN" sz="48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48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请辨别这些信息属于哪种信息类型？</a:t>
            </a:r>
            <a:endParaRPr lang="zh-CN" altLang="en-US" sz="48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  <a:p>
            <a:pPr marL="342900" lvl="0" indent="-342900">
              <a:spcBef>
                <a:spcPct val="20000"/>
              </a:spcBef>
              <a:buClr>
                <a:srgbClr val="3CA051"/>
              </a:buClr>
              <a:buFont typeface="Wingdings" panose="05000000000000000000" pitchFamily="2" charset="2"/>
            </a:pPr>
            <a:endParaRPr lang="zh-CN" altLang="en-US" sz="48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3"/>
          <p:cNvSpPr/>
          <p:nvPr>
            <p:custDataLst>
              <p:tags r:id="rId4"/>
            </p:custDataLst>
          </p:nvPr>
        </p:nvSpPr>
        <p:spPr>
          <a:xfrm>
            <a:off x="1507966" y="476250"/>
            <a:ext cx="2249805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5400" b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问题一</a:t>
            </a:r>
            <a:endParaRPr lang="zh-CN" altLang="en-US" sz="5400" b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265217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900113" y="2924175"/>
            <a:ext cx="7808912" cy="554038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</a:ln>
        </p:spPr>
        <p:txBody>
          <a:bodyPr anchor="b" anchorCtr="0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None/>
              <a:defRPr lang="zh-CN" altLang="en-US" sz="4400" b="0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+mj-cs"/>
              </a:defRPr>
            </a:lvl1pPr>
          </a:lstStyle>
          <a:p>
            <a:pPr lvl="0" algn="l"/>
            <a:r>
              <a:rPr lang="zh-CN" altLang="en-US" sz="3600" b="1">
                <a:latin typeface="微软雅黑" panose="020B0503020204020204" charset="-122"/>
                <a:ea typeface="微软雅黑" panose="020B0503020204020204" charset="-122"/>
              </a:rPr>
              <a:t>思考：如果你是一个农场经营者，种植了一些粮食作物，栽培了多种果树，同时还饲养了优质家禽、家畜等，你将利用哪些与信息传递有关的措施来提高各类农畜产品的产量？</a:t>
            </a:r>
            <a:endParaRPr lang="zh-CN" altLang="en-US" sz="36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418" name="内容占位符 265218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755650" y="3500438"/>
            <a:ext cx="7696200" cy="2241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lang="zh-CN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/>
            <a:endParaRPr lang="en-US" altLang="zh-CN" sz="2700"/>
          </a:p>
          <a:p>
            <a:pPr marL="0" lvl="0" indent="0">
              <a:buNone/>
            </a:pPr>
            <a:r>
              <a:rPr lang="zh-CN" altLang="en-US" sz="2700" b="1">
                <a:solidFill>
                  <a:srgbClr val="D60093"/>
                </a:solidFill>
                <a:ea typeface="隶书" panose="02010509060101010101" pitchFamily="49" charset="-122"/>
              </a:rPr>
              <a:t>释放引诱剂，</a:t>
            </a:r>
            <a:r>
              <a:rPr lang="zh-CN" altLang="en-US" sz="2700" b="1">
                <a:ea typeface="隶书" panose="02010509060101010101" pitchFamily="49" charset="-122"/>
              </a:rPr>
              <a:t>吸引益鸟来捕捉害虫；</a:t>
            </a:r>
            <a:endParaRPr lang="zh-CN" altLang="en-US" sz="2700" b="1">
              <a:ea typeface="隶书" panose="02010509060101010101" pitchFamily="49" charset="-122"/>
            </a:endParaRPr>
          </a:p>
          <a:p>
            <a:pPr marL="0" lvl="0" indent="0">
              <a:buNone/>
            </a:pPr>
            <a:r>
              <a:rPr lang="zh-CN" altLang="en-US" sz="2700" b="1">
                <a:solidFill>
                  <a:srgbClr val="D60093"/>
                </a:solidFill>
                <a:ea typeface="隶书" panose="02010509060101010101" pitchFamily="49" charset="-122"/>
              </a:rPr>
              <a:t>释放某种化学物质</a:t>
            </a:r>
            <a:r>
              <a:rPr lang="zh-CN" altLang="en-US" sz="2700" b="1">
                <a:ea typeface="隶书" panose="02010509060101010101" pitchFamily="49" charset="-122"/>
              </a:rPr>
              <a:t>，驱赶有害昆虫；</a:t>
            </a:r>
            <a:endParaRPr lang="zh-CN" altLang="en-US" sz="2700" b="1">
              <a:ea typeface="隶书" panose="02010509060101010101" pitchFamily="49" charset="-122"/>
            </a:endParaRPr>
          </a:p>
          <a:p>
            <a:pPr marL="0" lvl="0" indent="0">
              <a:buNone/>
            </a:pPr>
            <a:r>
              <a:rPr lang="zh-CN" altLang="en-US" sz="2700" b="1">
                <a:ea typeface="隶书" panose="02010509060101010101" pitchFamily="49" charset="-122"/>
              </a:rPr>
              <a:t>在果园里</a:t>
            </a:r>
            <a:r>
              <a:rPr lang="zh-CN" altLang="en-US" sz="2700" b="1">
                <a:solidFill>
                  <a:srgbClr val="D60093"/>
                </a:solidFill>
                <a:ea typeface="隶书" panose="02010509060101010101" pitchFamily="49" charset="-122"/>
              </a:rPr>
              <a:t>养鸡</a:t>
            </a:r>
            <a:r>
              <a:rPr lang="zh-CN" altLang="en-US" sz="2700" b="1">
                <a:ea typeface="隶书" panose="02010509060101010101" pitchFamily="49" charset="-122"/>
              </a:rPr>
              <a:t>，利用物理信息或化学信息将害虫吸引集中到一个地方，让鸡捕食等。</a:t>
            </a:r>
            <a:r>
              <a:rPr lang="zh-CN" altLang="en-US" sz="2700"/>
              <a:t> </a:t>
            </a:r>
            <a:endParaRPr lang="zh-CN" altLang="en-US" sz="27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60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2" name="矩形 9217"/>
          <p:cNvSpPr/>
          <p:nvPr>
            <p:custDataLst>
              <p:tags r:id="rId3"/>
            </p:custDataLst>
          </p:nvPr>
        </p:nvSpPr>
        <p:spPr>
          <a:xfrm>
            <a:off x="323533" y="332740"/>
            <a:ext cx="7696200" cy="8763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buClrTx/>
            </a:pPr>
            <a:r>
              <a:rPr lang="zh-CN" altLang="en-US" sz="4400" b="1">
                <a:effectLst>
                  <a:outerShdw blurRad="38100" dist="38100" dir="2700000" algn="tl">
                    <a:srgbClr val="FFFFFF"/>
                  </a:outerShdw>
                </a:effectLst>
                <a:latin typeface="Arial Black" panose="020B0A04020102020204" pitchFamily="34" charset="0"/>
                <a:ea typeface="华文中宋" pitchFamily="2" charset="-122"/>
              </a:rPr>
              <a:t>生态系统中信息的种类</a:t>
            </a:r>
            <a:endParaRPr lang="zh-CN" altLang="en-US" sz="4400" b="1">
              <a:effectLst>
                <a:outerShdw blurRad="38100" dist="38100" dir="2700000" algn="tl">
                  <a:srgbClr val="FFFFFF"/>
                </a:outerShdw>
              </a:effectLst>
              <a:latin typeface="Arial Black" panose="020B0A04020102020204" pitchFamily="34" charset="0"/>
              <a:ea typeface="华文中宋" pitchFamily="2" charset="-122"/>
            </a:endParaRPr>
          </a:p>
        </p:txBody>
      </p:sp>
      <p:pic>
        <p:nvPicPr>
          <p:cNvPr id="20483" name="图片 9219" descr="蜘蛛结网">
            <a:hlinkClick r:id="rId4" action="ppaction://hlinkfile"/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500" y="1412875"/>
            <a:ext cx="7956550" cy="41592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0484" name="文本框 785411"/>
          <p:cNvSpPr/>
          <p:nvPr>
            <p:custDataLst>
              <p:tags r:id="rId7"/>
            </p:custDataLst>
          </p:nvPr>
        </p:nvSpPr>
        <p:spPr>
          <a:xfrm>
            <a:off x="317500" y="5876925"/>
            <a:ext cx="8435975" cy="6445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蜘蛛网的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振动频率</a:t>
            </a:r>
            <a:r>
              <a:rPr lang="zh-CN" altLang="en-US" sz="3200" b="1">
                <a:latin typeface="黑体" panose="02010609060101010101" pitchFamily="2" charset="-122"/>
                <a:ea typeface="黑体" panose="02010609060101010101" pitchFamily="2" charset="-122"/>
              </a:rPr>
              <a:t>对于蜘蛛来说就是信息</a:t>
            </a:r>
            <a:endParaRPr lang="zh-CN" altLang="en-US" sz="32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6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27088" y="404813"/>
            <a:ext cx="4084637" cy="280035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1507" name="文本框 10243"/>
          <p:cNvSpPr txBox="1"/>
          <p:nvPr>
            <p:custDataLst>
              <p:tags r:id="rId5"/>
            </p:custDataLst>
          </p:nvPr>
        </p:nvSpPr>
        <p:spPr>
          <a:xfrm>
            <a:off x="755650" y="3573145"/>
            <a:ext cx="5012054" cy="17678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fontAlgn="base">
              <a:spcBef>
                <a:spcPct val="50000"/>
              </a:spcBef>
            </a:pPr>
            <a:r>
              <a:rPr lang="zh-CN" sz="4000" b="1" strike="noStrike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跳舞草：</a:t>
            </a:r>
            <a:r>
              <a:rPr lang="zh-CN" sz="4400" b="1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声波</a:t>
            </a:r>
            <a:endParaRPr lang="zh-CN" sz="4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  <a:p>
            <a:pPr fontAlgn="base">
              <a:spcBef>
                <a:spcPct val="50000"/>
              </a:spcBef>
            </a:pPr>
            <a:endParaRPr lang="zh-CN" altLang="zh-CN" sz="4400" b="1" strike="noStrike" noProof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grpSp>
        <p:nvGrpSpPr>
          <p:cNvPr id="21508" name="组合 23"/>
          <p:cNvGrpSpPr/>
          <p:nvPr>
            <p:custDataLst>
              <p:tags r:id="rId6"/>
            </p:custDataLst>
          </p:nvPr>
        </p:nvGrpSpPr>
        <p:grpSpPr>
          <a:xfrm>
            <a:off x="4911725" y="3276600"/>
            <a:ext cx="3740150" cy="2965450"/>
            <a:chOff x="938" y="6203"/>
            <a:chExt cx="5546" cy="4349"/>
          </a:xfrm>
        </p:grpSpPr>
        <p:pic>
          <p:nvPicPr>
            <p:cNvPr id="21509" name="图片 24"/>
            <p:cNvPicPr>
              <a:picLocks noGrp="1"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38" y="6203"/>
              <a:ext cx="5546" cy="3648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</p:pic>
        <p:sp>
          <p:nvSpPr>
            <p:cNvPr id="21510" name="文本框 26"/>
            <p:cNvSpPr/>
            <p:nvPr>
              <p:custDataLst>
                <p:tags r:id="rId9"/>
              </p:custDataLst>
            </p:nvPr>
          </p:nvSpPr>
          <p:spPr>
            <a:xfrm>
              <a:off x="1488" y="9877"/>
              <a:ext cx="4491" cy="67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square" anchor="t" anchorCtr="0">
              <a:spAutoFit/>
            </a:bodyPr>
            <a:lstStyle>
              <a:defPPr>
                <a:defRPr lang="zh-CN"/>
              </a:defPPr>
              <a:lvl1pPr marL="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4572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9144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3716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828800" indent="0" algn="l" defTabSz="914400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 lang="zh-CN" altLang="en-US" sz="1600" b="0" i="0" u="none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</a:lstStyle>
            <a:p>
              <a:pPr lvl="0" algn="ctr">
                <a:buClrTx/>
                <a:buFontTx/>
              </a:pPr>
              <a:r>
                <a:rPr lang="zh-CN" altLang="en-US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海豚捕食</a:t>
              </a:r>
              <a:r>
                <a:rPr lang="en-US" altLang="zh-CN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(</a:t>
              </a:r>
              <a:r>
                <a:rPr lang="zh-CN" altLang="en-US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超声波</a:t>
              </a:r>
              <a:r>
                <a:rPr lang="en-US" altLang="zh-CN" sz="2400" b="1">
                  <a:latin typeface="Arial Black" panose="020B0A04020102020204" pitchFamily="34" charset="0"/>
                  <a:ea typeface="微软雅黑" panose="020B0503020204020204" charset="-122"/>
                  <a:sym typeface="宋体" panose="02010600030101010101" pitchFamily="2" charset="-122"/>
                </a:rPr>
                <a:t>)</a:t>
              </a:r>
              <a:endParaRPr lang="en-US" altLang="zh-CN" sz="2400" b="1"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4098">
            <a:hlinkClick r:id="rId1"/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0" name="图片 285698" descr="1801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40200" y="3357563"/>
            <a:ext cx="4451350" cy="32194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531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9388" y="188913"/>
            <a:ext cx="4325937" cy="362108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2532" name="文本框 285700"/>
          <p:cNvSpPr txBox="1"/>
          <p:nvPr>
            <p:custDataLst>
              <p:tags r:id="rId7"/>
            </p:custDataLst>
          </p:nvPr>
        </p:nvSpPr>
        <p:spPr>
          <a:xfrm>
            <a:off x="4859338" y="476250"/>
            <a:ext cx="4165600" cy="25908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萤火虫则以</a:t>
            </a:r>
            <a:r>
              <a:rPr lang="zh-C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闪光</a:t>
            </a:r>
            <a:r>
              <a:rPr lang="zh-CN" altLang="en-US" sz="4000" b="1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来告诉同伴自己的位置、现在是否有交配的要求。</a:t>
            </a:r>
            <a:endParaRPr lang="zh-CN" altLang="en-US" sz="4000" b="1">
              <a:effectLst>
                <a:outerShdw blurRad="38100" dist="38100" dir="2700000" algn="tl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毛毛虫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95313" y="620713"/>
            <a:ext cx="8186737" cy="48244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23554" name="AutoShape 6"/>
          <p:cNvSpPr/>
          <p:nvPr>
            <p:custDataLst>
              <p:tags r:id="rId3"/>
            </p:custDataLst>
          </p:nvPr>
        </p:nvSpPr>
        <p:spPr>
          <a:xfrm>
            <a:off x="1331913" y="3429000"/>
            <a:ext cx="2736850" cy="1728788"/>
          </a:xfrm>
          <a:prstGeom prst="wedgeRoundRectCallout">
            <a:avLst>
              <a:gd name="adj1" fmla="val 77727"/>
              <a:gd name="adj2" fmla="val -40634"/>
              <a:gd name="adj3" fmla="val 16667"/>
            </a:avLst>
          </a:prstGeom>
          <a:solidFill>
            <a:schemeClr val="bg1">
              <a:alpha val="79999"/>
            </a:schemeClr>
          </a:solidFill>
          <a:ln w="38100" cmpd="dbl">
            <a:solidFill>
              <a:schemeClr val="tx1"/>
            </a:solidFill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r>
              <a:rPr lang="zh-CN" altLang="en-US" sz="3200" b="1">
                <a:latin typeface="Arial" panose="020B0604020202020204" pitchFamily="34" charset="0"/>
                <a:ea typeface="华文新魏" pitchFamily="2" charset="-122"/>
              </a:rPr>
              <a:t>你别惹我！否则我要你好看！</a:t>
            </a:r>
            <a:endParaRPr lang="zh-CN" altLang="en-US" sz="3200" b="1"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23555" name="文本框 1"/>
          <p:cNvSpPr/>
          <p:nvPr>
            <p:custDataLst>
              <p:tags r:id="rId4"/>
            </p:custDataLst>
          </p:nvPr>
        </p:nvSpPr>
        <p:spPr>
          <a:xfrm>
            <a:off x="1908175" y="5734050"/>
            <a:ext cx="4324350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sz="4000" b="1">
                <a:latin typeface="Arial" panose="020B0604020202020204" pitchFamily="34" charset="0"/>
                <a:ea typeface="宋体" panose="02010600030101010101" pitchFamily="2" charset="-122"/>
              </a:rPr>
              <a:t>昆虫：</a:t>
            </a:r>
            <a:r>
              <a:rPr lang="zh-CN" altLang="en-US" sz="4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颜色</a:t>
            </a:r>
            <a:endParaRPr lang="zh-CN" altLang="en-US" sz="44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808963"/>
          <p:cNvSpPr/>
          <p:nvPr>
            <p:custDataLst>
              <p:tags r:id="rId1"/>
            </p:custDataLst>
          </p:nvPr>
        </p:nvSpPr>
        <p:spPr>
          <a:xfrm>
            <a:off x="539750" y="549275"/>
            <a:ext cx="3889375" cy="809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4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rPr>
              <a:t>物理信息：</a:t>
            </a:r>
            <a:endParaRPr lang="zh-CN" altLang="en-US" sz="44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79" name="文本框 179202"/>
          <p:cNvSpPr/>
          <p:nvPr>
            <p:custDataLst>
              <p:tags r:id="rId2"/>
            </p:custDataLst>
          </p:nvPr>
        </p:nvSpPr>
        <p:spPr>
          <a:xfrm>
            <a:off x="323850" y="1557338"/>
            <a:ext cx="8108950" cy="2101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spcBef>
                <a:spcPct val="50000"/>
              </a:spcBef>
              <a:buClrTx/>
            </a:pPr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生态系统中的</a:t>
            </a:r>
            <a:r>
              <a:rPr lang="zh-CN" altLang="en-US" sz="44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光、声、颜色、温度、湿度、磁力等</a:t>
            </a:r>
            <a:r>
              <a:rPr lang="zh-CN" altLang="en-US" sz="4400" b="1"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，通过物理过程传递的信息。</a:t>
            </a:r>
            <a:endParaRPr lang="zh-CN" altLang="en-US" sz="4400" b="1"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580" name="文本框 2"/>
          <p:cNvSpPr/>
          <p:nvPr>
            <p:custDataLst>
              <p:tags r:id="rId3"/>
            </p:custDataLst>
          </p:nvPr>
        </p:nvSpPr>
        <p:spPr>
          <a:xfrm>
            <a:off x="274638" y="4005263"/>
            <a:ext cx="8869362" cy="1419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lang="zh-CN" altLang="en-US" sz="16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buClrTx/>
              <a:buFontTx/>
            </a:pPr>
            <a:r>
              <a:rPr lang="zh-CN" altLang="zh-CN" sz="3600" b="1"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来源：</a:t>
            </a:r>
            <a:r>
              <a:rPr lang="zh-CN" sz="3600" b="1"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可以是</a:t>
            </a:r>
            <a:r>
              <a:rPr lang="zh-CN" altLang="zh-CN" sz="3600" b="1">
                <a:solidFill>
                  <a:srgbClr val="0812E8"/>
                </a:solidFill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非生物环境</a:t>
            </a:r>
            <a:r>
              <a:rPr lang="zh-CN" sz="3600" b="1"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，也可以是</a:t>
            </a:r>
            <a:r>
              <a:rPr lang="zh-CN" altLang="zh-CN" sz="3600" b="1">
                <a:solidFill>
                  <a:srgbClr val="0812E8"/>
                </a:solidFill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生物个</a:t>
            </a:r>
            <a:endParaRPr lang="zh-CN" altLang="zh-CN" sz="3600" b="1">
              <a:solidFill>
                <a:srgbClr val="0812E8"/>
              </a:solidFill>
              <a:latin typeface="Arial Black" panose="020B0A04020102020204" pitchFamily="34" charset="0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20000"/>
              </a:lnSpc>
              <a:buClrTx/>
              <a:buFontTx/>
            </a:pPr>
            <a:r>
              <a:rPr lang="zh-CN" altLang="zh-CN" sz="3600" b="1">
                <a:solidFill>
                  <a:srgbClr val="0812E8"/>
                </a:solidFill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体</a:t>
            </a:r>
            <a:r>
              <a:rPr lang="zh-CN" altLang="zh-CN" sz="3600" b="1"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或</a:t>
            </a:r>
            <a:r>
              <a:rPr lang="zh-CN" altLang="zh-CN" sz="3600" b="1">
                <a:solidFill>
                  <a:srgbClr val="0812E8"/>
                </a:solidFill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群体</a:t>
            </a:r>
            <a:r>
              <a:rPr lang="zh-CN" altLang="zh-CN" sz="3600" b="1">
                <a:latin typeface="Arial Black" panose="020B0A04020102020204" pitchFamily="34" charset="0"/>
                <a:ea typeface="微软雅黑" panose="020B0503020204020204" charset="-122"/>
                <a:sym typeface="宋体" panose="02010600030101010101" pitchFamily="2" charset="-122"/>
              </a:rPr>
              <a:t>。</a:t>
            </a:r>
            <a:endParaRPr lang="zh-CN" altLang="en-US" sz="3600" b="1">
              <a:latin typeface="Arial Black" panose="020B0A04020102020204" pitchFamily="34" charset="0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</p:bldLst>
  </p:timing>
</p:sld>
</file>

<file path=ppt/tags/tag1.xml><?xml version="1.0" encoding="utf-8"?>
<p:tagLst xmlns:p="http://schemas.openxmlformats.org/presentationml/2006/main">
  <p:tag name="AS_UNIQUEID" val="2153"/>
</p:tagLst>
</file>

<file path=ppt/tags/tag10.xml><?xml version="1.0" encoding="utf-8"?>
<p:tagLst xmlns:p="http://schemas.openxmlformats.org/presentationml/2006/main">
  <p:tag name="AS_UNIQUEID" val="2166"/>
</p:tagLst>
</file>

<file path=ppt/tags/tag100.xml><?xml version="1.0" encoding="utf-8"?>
<p:tagLst xmlns:p="http://schemas.openxmlformats.org/presentationml/2006/main">
  <p:tag name="AS_UNIQUEID" val="2277"/>
</p:tagLst>
</file>

<file path=ppt/tags/tag101.xml><?xml version="1.0" encoding="utf-8"?>
<p:tagLst xmlns:p="http://schemas.openxmlformats.org/presentationml/2006/main">
  <p:tag name="AS_UNIQUEID" val="2278"/>
</p:tagLst>
</file>

<file path=ppt/tags/tag102.xml><?xml version="1.0" encoding="utf-8"?>
<p:tagLst xmlns:p="http://schemas.openxmlformats.org/presentationml/2006/main">
  <p:tag name="AS_UNIQUEID" val="2279"/>
</p:tagLst>
</file>

<file path=ppt/tags/tag103.xml><?xml version="1.0" encoding="utf-8"?>
<p:tagLst xmlns:p="http://schemas.openxmlformats.org/presentationml/2006/main">
  <p:tag name="AS_UNIQUEID" val="2281"/>
</p:tagLst>
</file>

<file path=ppt/tags/tag104.xml><?xml version="1.0" encoding="utf-8"?>
<p:tagLst xmlns:p="http://schemas.openxmlformats.org/presentationml/2006/main">
  <p:tag name="AS_UNIQUEID" val="2282"/>
</p:tagLst>
</file>

<file path=ppt/tags/tag105.xml><?xml version="1.0" encoding="utf-8"?>
<p:tagLst xmlns:p="http://schemas.openxmlformats.org/presentationml/2006/main">
  <p:tag name="AS_UNIQUEID" val="2283"/>
</p:tagLst>
</file>

<file path=ppt/tags/tag106.xml><?xml version="1.0" encoding="utf-8"?>
<p:tagLst xmlns:p="http://schemas.openxmlformats.org/presentationml/2006/main">
  <p:tag name="AS_UNIQUEID" val="2284"/>
</p:tagLst>
</file>

<file path=ppt/tags/tag107.xml><?xml version="1.0" encoding="utf-8"?>
<p:tagLst xmlns:p="http://schemas.openxmlformats.org/presentationml/2006/main">
  <p:tag name="AS_UNIQUEID" val="2285"/>
</p:tagLst>
</file>

<file path=ppt/tags/tag108.xml><?xml version="1.0" encoding="utf-8"?>
<p:tagLst xmlns:p="http://schemas.openxmlformats.org/presentationml/2006/main">
  <p:tag name="AS_UNIQUEID" val="2286"/>
</p:tagLst>
</file>

<file path=ppt/tags/tag109.xml><?xml version="1.0" encoding="utf-8"?>
<p:tagLst xmlns:p="http://schemas.openxmlformats.org/presentationml/2006/main">
  <p:tag name="AS_UNIQUEID" val="2287"/>
</p:tagLst>
</file>

<file path=ppt/tags/tag11.xml><?xml version="1.0" encoding="utf-8"?>
<p:tagLst xmlns:p="http://schemas.openxmlformats.org/presentationml/2006/main">
  <p:tag name="AS_UNIQUEID" val="2167"/>
</p:tagLst>
</file>

<file path=ppt/tags/tag110.xml><?xml version="1.0" encoding="utf-8"?>
<p:tagLst xmlns:p="http://schemas.openxmlformats.org/presentationml/2006/main">
  <p:tag name="AS_UNIQUEID" val="2288"/>
</p:tagLst>
</file>

<file path=ppt/tags/tag111.xml><?xml version="1.0" encoding="utf-8"?>
<p:tagLst xmlns:p="http://schemas.openxmlformats.org/presentationml/2006/main">
  <p:tag name="AS_UNIQUEID" val="2289"/>
</p:tagLst>
</file>

<file path=ppt/tags/tag112.xml><?xml version="1.0" encoding="utf-8"?>
<p:tagLst xmlns:p="http://schemas.openxmlformats.org/presentationml/2006/main">
  <p:tag name="AS_UNIQUEID" val="2290"/>
</p:tagLst>
</file>

<file path=ppt/tags/tag113.xml><?xml version="1.0" encoding="utf-8"?>
<p:tagLst xmlns:p="http://schemas.openxmlformats.org/presentationml/2006/main">
  <p:tag name="AS_UNIQUEID" val="2291"/>
</p:tagLst>
</file>

<file path=ppt/tags/tag114.xml><?xml version="1.0" encoding="utf-8"?>
<p:tagLst xmlns:p="http://schemas.openxmlformats.org/presentationml/2006/main">
  <p:tag name="AS_UNIQUEID" val="577"/>
</p:tagLst>
</file>

<file path=ppt/tags/tag115.xml><?xml version="1.0" encoding="utf-8"?>
<p:tagLst xmlns:p="http://schemas.openxmlformats.org/presentationml/2006/main">
  <p:tag name="AS_UNIQUEID" val="423"/>
</p:tagLst>
</file>

<file path=ppt/tags/tag116.xml><?xml version="1.0" encoding="utf-8"?>
<p:tagLst xmlns:p="http://schemas.openxmlformats.org/presentationml/2006/main">
  <p:tag name="AS_UNIQUEID" val="423"/>
</p:tagLst>
</file>

<file path=ppt/tags/tag117.xml><?xml version="1.0" encoding="utf-8"?>
<p:tagLst xmlns:p="http://schemas.openxmlformats.org/presentationml/2006/main">
  <p:tag name="AS_UNIQUEID" val="466"/>
</p:tagLst>
</file>

<file path=ppt/tags/tag118.xml><?xml version="1.0" encoding="utf-8"?>
<p:tagLst xmlns:p="http://schemas.openxmlformats.org/presentationml/2006/main">
  <p:tag name="AS_UNIQUEID" val="467"/>
</p:tagLst>
</file>

<file path=ppt/tags/tag119.xml><?xml version="1.0" encoding="utf-8"?>
<p:tagLst xmlns:p="http://schemas.openxmlformats.org/presentationml/2006/main">
  <p:tag name="AS_UNIQUEID" val="468"/>
</p:tagLst>
</file>

<file path=ppt/tags/tag12.xml><?xml version="1.0" encoding="utf-8"?>
<p:tagLst xmlns:p="http://schemas.openxmlformats.org/presentationml/2006/main">
  <p:tag name="AS_UNIQUEID" val="2168"/>
</p:tagLst>
</file>

<file path=ppt/tags/tag120.xml><?xml version="1.0" encoding="utf-8"?>
<p:tagLst xmlns:p="http://schemas.openxmlformats.org/presentationml/2006/main">
  <p:tag name="AS_UNIQUEID" val="469"/>
</p:tagLst>
</file>

<file path=ppt/tags/tag121.xml><?xml version="1.0" encoding="utf-8"?>
<p:tagLst xmlns:p="http://schemas.openxmlformats.org/presentationml/2006/main">
  <p:tag name="AS_UNIQUEID" val="470"/>
</p:tagLst>
</file>

<file path=ppt/tags/tag122.xml><?xml version="1.0" encoding="utf-8"?>
<p:tagLst xmlns:p="http://schemas.openxmlformats.org/presentationml/2006/main">
  <p:tag name="AS_UNIQUEID" val="471"/>
</p:tagLst>
</file>

<file path=ppt/tags/tag123.xml><?xml version="1.0" encoding="utf-8"?>
<p:tagLst xmlns:p="http://schemas.openxmlformats.org/presentationml/2006/main">
  <p:tag name="AS_UNIQUEID" val="423"/>
</p:tagLst>
</file>

<file path=ppt/tags/tag124.xml><?xml version="1.0" encoding="utf-8"?>
<p:tagLst xmlns:p="http://schemas.openxmlformats.org/presentationml/2006/main">
  <p:tag name="AS_UNIQUEID" val="423"/>
</p:tagLst>
</file>

<file path=ppt/tags/tag125.xml><?xml version="1.0" encoding="utf-8"?>
<p:tagLst xmlns:p="http://schemas.openxmlformats.org/presentationml/2006/main">
  <p:tag name="AS_UNIQUEID" val="472"/>
</p:tagLst>
</file>

<file path=ppt/tags/tag126.xml><?xml version="1.0" encoding="utf-8"?>
<p:tagLst xmlns:p="http://schemas.openxmlformats.org/presentationml/2006/main">
  <p:tag name="AS_UNIQUEID" val="473"/>
</p:tagLst>
</file>

<file path=ppt/tags/tag127.xml><?xml version="1.0" encoding="utf-8"?>
<p:tagLst xmlns:p="http://schemas.openxmlformats.org/presentationml/2006/main">
  <p:tag name="AS_UNIQUEID" val="474"/>
</p:tagLst>
</file>

<file path=ppt/tags/tag128.xml><?xml version="1.0" encoding="utf-8"?>
<p:tagLst xmlns:p="http://schemas.openxmlformats.org/presentationml/2006/main">
  <p:tag name="AS_UNIQUEID" val="475"/>
</p:tagLst>
</file>

<file path=ppt/tags/tag129.xml><?xml version="1.0" encoding="utf-8"?>
<p:tagLst xmlns:p="http://schemas.openxmlformats.org/presentationml/2006/main">
  <p:tag name="AS_UNIQUEID" val="476"/>
</p:tagLst>
</file>

<file path=ppt/tags/tag13.xml><?xml version="1.0" encoding="utf-8"?>
<p:tagLst xmlns:p="http://schemas.openxmlformats.org/presentationml/2006/main">
  <p:tag name="AS_UNIQUEID" val="2169"/>
</p:tagLst>
</file>

<file path=ppt/tags/tag130.xml><?xml version="1.0" encoding="utf-8"?>
<p:tagLst xmlns:p="http://schemas.openxmlformats.org/presentationml/2006/main">
  <p:tag name="AS_UNIQUEID" val="477"/>
</p:tagLst>
</file>

<file path=ppt/tags/tag131.xml><?xml version="1.0" encoding="utf-8"?>
<p:tagLst xmlns:p="http://schemas.openxmlformats.org/presentationml/2006/main">
  <p:tag name="AS_UNIQUEID" val="487"/>
</p:tagLst>
</file>

<file path=ppt/tags/tag132.xml><?xml version="1.0" encoding="utf-8"?>
<p:tagLst xmlns:p="http://schemas.openxmlformats.org/presentationml/2006/main">
  <p:tag name="AS_UNIQUEID" val="1016"/>
</p:tagLst>
</file>

<file path=ppt/tags/tag133.xml><?xml version="1.0" encoding="utf-8"?>
<p:tagLst xmlns:p="http://schemas.openxmlformats.org/presentationml/2006/main">
  <p:tag name="AS_UNIQUEID" val="463"/>
</p:tagLst>
</file>

<file path=ppt/tags/tag134.xml><?xml version="1.0" encoding="utf-8"?>
<p:tagLst xmlns:p="http://schemas.openxmlformats.org/presentationml/2006/main">
  <p:tag name="AS_UNIQUEID" val="464"/>
</p:tagLst>
</file>

<file path=ppt/tags/tag135.xml><?xml version="1.0" encoding="utf-8"?>
<p:tagLst xmlns:p="http://schemas.openxmlformats.org/presentationml/2006/main">
  <p:tag name="AS_UNIQUEID" val="2299"/>
</p:tagLst>
</file>

<file path=ppt/tags/tag136.xml><?xml version="1.0" encoding="utf-8"?>
<p:tagLst xmlns:p="http://schemas.openxmlformats.org/presentationml/2006/main">
  <p:tag name="AS_UNIQUEID" val="2300"/>
</p:tagLst>
</file>

<file path=ppt/tags/tag137.xml><?xml version="1.0" encoding="utf-8"?>
<p:tagLst xmlns:p="http://schemas.openxmlformats.org/presentationml/2006/main">
  <p:tag name="AS_UNIQUEID" val="2301"/>
</p:tagLst>
</file>

<file path=ppt/tags/tag138.xml><?xml version="1.0" encoding="utf-8"?>
<p:tagLst xmlns:p="http://schemas.openxmlformats.org/presentationml/2006/main">
  <p:tag name="AS_UNIQUEID" val="2302"/>
</p:tagLst>
</file>

<file path=ppt/tags/tag139.xml><?xml version="1.0" encoding="utf-8"?>
<p:tagLst xmlns:p="http://schemas.openxmlformats.org/presentationml/2006/main">
  <p:tag name="AS_UNIQUEID" val="2303"/>
</p:tagLst>
</file>

<file path=ppt/tags/tag14.xml><?xml version="1.0" encoding="utf-8"?>
<p:tagLst xmlns:p="http://schemas.openxmlformats.org/presentationml/2006/main">
  <p:tag name="AS_UNIQUEID" val="2170"/>
</p:tagLst>
</file>

<file path=ppt/tags/tag140.xml><?xml version="1.0" encoding="utf-8"?>
<p:tagLst xmlns:p="http://schemas.openxmlformats.org/presentationml/2006/main">
  <p:tag name="AS_UNIQUEID" val="2295"/>
</p:tagLst>
</file>

<file path=ppt/tags/tag141.xml><?xml version="1.0" encoding="utf-8"?>
<p:tagLst xmlns:p="http://schemas.openxmlformats.org/presentationml/2006/main">
  <p:tag name="AS_UNIQUEID" val="2296"/>
</p:tagLst>
</file>

<file path=ppt/tags/tag142.xml><?xml version="1.0" encoding="utf-8"?>
<p:tagLst xmlns:p="http://schemas.openxmlformats.org/presentationml/2006/main">
  <p:tag name="AS_UNIQUEID" val="2297"/>
</p:tagLst>
</file>

<file path=ppt/tags/tag143.xml><?xml version="1.0" encoding="utf-8"?>
<p:tagLst xmlns:p="http://schemas.openxmlformats.org/presentationml/2006/main">
  <p:tag name="AS_UNIQUEID" val="423"/>
</p:tagLst>
</file>

<file path=ppt/tags/tag144.xml><?xml version="1.0" encoding="utf-8"?>
<p:tagLst xmlns:p="http://schemas.openxmlformats.org/presentationml/2006/main">
  <p:tag name="AS_UNIQUEID" val="584"/>
</p:tagLst>
</file>

<file path=ppt/tags/tag145.xml><?xml version="1.0" encoding="utf-8"?>
<p:tagLst xmlns:p="http://schemas.openxmlformats.org/presentationml/2006/main">
  <p:tag name="AS_UNIQUEID" val="2306"/>
</p:tagLst>
</file>

<file path=ppt/tags/tag146.xml><?xml version="1.0" encoding="utf-8"?>
<p:tagLst xmlns:p="http://schemas.openxmlformats.org/presentationml/2006/main">
  <p:tag name="AS_UNIQUEID" val="2307"/>
</p:tagLst>
</file>

<file path=ppt/tags/tag147.xml><?xml version="1.0" encoding="utf-8"?>
<p:tagLst xmlns:p="http://schemas.openxmlformats.org/presentationml/2006/main">
  <p:tag name="AS_UNIQUEID" val="2308"/>
</p:tagLst>
</file>

<file path=ppt/tags/tag148.xml><?xml version="1.0" encoding="utf-8"?>
<p:tagLst xmlns:p="http://schemas.openxmlformats.org/presentationml/2006/main">
  <p:tag name="AS_UNIQUEID" val="2310"/>
</p:tagLst>
</file>

<file path=ppt/tags/tag149.xml><?xml version="1.0" encoding="utf-8"?>
<p:tagLst xmlns:p="http://schemas.openxmlformats.org/presentationml/2006/main">
  <p:tag name="AS_UNIQUEID" val="2313"/>
</p:tagLst>
</file>

<file path=ppt/tags/tag15.xml><?xml version="1.0" encoding="utf-8"?>
<p:tagLst xmlns:p="http://schemas.openxmlformats.org/presentationml/2006/main">
  <p:tag name="AS_UNIQUEID" val="2172"/>
</p:tagLst>
</file>

<file path=ppt/tags/tag150.xml><?xml version="1.0" encoding="utf-8"?>
<p:tagLst xmlns:p="http://schemas.openxmlformats.org/presentationml/2006/main">
  <p:tag name="AS_UNIQUEID" val="2314"/>
</p:tagLst>
</file>

<file path=ppt/tags/tag151.xml><?xml version="1.0" encoding="utf-8"?>
<p:tagLst xmlns:p="http://schemas.openxmlformats.org/presentationml/2006/main">
  <p:tag name="AS_UNIQUEID" val="2315"/>
</p:tagLst>
</file>

<file path=ppt/tags/tag152.xml><?xml version="1.0" encoding="utf-8"?>
<p:tagLst xmlns:p="http://schemas.openxmlformats.org/presentationml/2006/main">
  <p:tag name="AS_UNIQUEID" val="2316"/>
</p:tagLst>
</file>

<file path=ppt/tags/tag153.xml><?xml version="1.0" encoding="utf-8"?>
<p:tagLst xmlns:p="http://schemas.openxmlformats.org/presentationml/2006/main">
  <p:tag name="AS_UNIQUEID" val="2317"/>
</p:tagLst>
</file>

<file path=ppt/tags/tag154.xml><?xml version="1.0" encoding="utf-8"?>
<p:tagLst xmlns:p="http://schemas.openxmlformats.org/presentationml/2006/main">
  <p:tag name="AS_UNIQUEID" val="2318"/>
</p:tagLst>
</file>

<file path=ppt/tags/tag155.xml><?xml version="1.0" encoding="utf-8"?>
<p:tagLst xmlns:p="http://schemas.openxmlformats.org/presentationml/2006/main">
  <p:tag name="AS_UNIQUEID" val="2319"/>
</p:tagLst>
</file>

<file path=ppt/tags/tag156.xml><?xml version="1.0" encoding="utf-8"?>
<p:tagLst xmlns:p="http://schemas.openxmlformats.org/presentationml/2006/main">
  <p:tag name="AS_UNIQUEID" val="2320"/>
</p:tagLst>
</file>

<file path=ppt/tags/tag157.xml><?xml version="1.0" encoding="utf-8"?>
<p:tagLst xmlns:p="http://schemas.openxmlformats.org/presentationml/2006/main">
  <p:tag name="AS_UNIQUEID" val="2321"/>
</p:tagLst>
</file>

<file path=ppt/tags/tag158.xml><?xml version="1.0" encoding="utf-8"?>
<p:tagLst xmlns:p="http://schemas.openxmlformats.org/presentationml/2006/main">
  <p:tag name="AS_UNIQUEID" val="2322"/>
</p:tagLst>
</file>

<file path=ppt/tags/tag159.xml><?xml version="1.0" encoding="utf-8"?>
<p:tagLst xmlns:p="http://schemas.openxmlformats.org/presentationml/2006/main">
  <p:tag name="AS_UNIQUEID" val="2323"/>
</p:tagLst>
</file>

<file path=ppt/tags/tag16.xml><?xml version="1.0" encoding="utf-8"?>
<p:tagLst xmlns:p="http://schemas.openxmlformats.org/presentationml/2006/main">
  <p:tag name="AS_UNIQUEID" val="2175"/>
</p:tagLst>
</file>

<file path=ppt/tags/tag160.xml><?xml version="1.0" encoding="utf-8"?>
<p:tagLst xmlns:p="http://schemas.openxmlformats.org/presentationml/2006/main">
  <p:tag name="AS_UNIQUEID" val="2324"/>
</p:tagLst>
</file>

<file path=ppt/tags/tag161.xml><?xml version="1.0" encoding="utf-8"?>
<p:tagLst xmlns:p="http://schemas.openxmlformats.org/presentationml/2006/main">
  <p:tag name="AS_UNIQUEID" val="2325"/>
</p:tagLst>
</file>

<file path=ppt/tags/tag162.xml><?xml version="1.0" encoding="utf-8"?>
<p:tagLst xmlns:p="http://schemas.openxmlformats.org/presentationml/2006/main">
  <p:tag name="AS_UNIQUEID" val="2326"/>
</p:tagLst>
</file>

<file path=ppt/tags/tag163.xml><?xml version="1.0" encoding="utf-8"?>
<p:tagLst xmlns:p="http://schemas.openxmlformats.org/presentationml/2006/main">
  <p:tag name="AS_UNIQUEID" val="2327"/>
</p:tagLst>
</file>

<file path=ppt/tags/tag164.xml><?xml version="1.0" encoding="utf-8"?>
<p:tagLst xmlns:p="http://schemas.openxmlformats.org/presentationml/2006/main">
  <p:tag name="AS_UNIQUEID" val="2328"/>
</p:tagLst>
</file>

<file path=ppt/tags/tag165.xml><?xml version="1.0" encoding="utf-8"?>
<p:tagLst xmlns:p="http://schemas.openxmlformats.org/presentationml/2006/main">
  <p:tag name="AS_UNIQUEID" val="2329"/>
</p:tagLst>
</file>

<file path=ppt/tags/tag166.xml><?xml version="1.0" encoding="utf-8"?>
<p:tagLst xmlns:p="http://schemas.openxmlformats.org/presentationml/2006/main">
  <p:tag name="AS_UNIQUEID" val="519"/>
</p:tagLst>
</file>

<file path=ppt/tags/tag167.xml><?xml version="1.0" encoding="utf-8"?>
<p:tagLst xmlns:p="http://schemas.openxmlformats.org/presentationml/2006/main">
  <p:tag name="AS_UNIQUEID" val="520"/>
</p:tagLst>
</file>

<file path=ppt/tags/tag168.xml><?xml version="1.0" encoding="utf-8"?>
<p:tagLst xmlns:p="http://schemas.openxmlformats.org/presentationml/2006/main">
  <p:tag name="AS_UNIQUEID" val="423"/>
</p:tagLst>
</file>

<file path=ppt/tags/tag169.xml><?xml version="1.0" encoding="utf-8"?>
<p:tagLst xmlns:p="http://schemas.openxmlformats.org/presentationml/2006/main">
  <p:tag name="AS_UNIQUEID" val="2331"/>
</p:tagLst>
</file>

<file path=ppt/tags/tag17.xml><?xml version="1.0" encoding="utf-8"?>
<p:tagLst xmlns:p="http://schemas.openxmlformats.org/presentationml/2006/main">
  <p:tag name="AS_UNIQUEID" val="2176"/>
</p:tagLst>
</file>

<file path=ppt/tags/tag170.xml><?xml version="1.0" encoding="utf-8"?>
<p:tagLst xmlns:p="http://schemas.openxmlformats.org/presentationml/2006/main">
  <p:tag name="AS_UNIQUEID" val="2332"/>
</p:tagLst>
</file>

<file path=ppt/tags/tag171.xml><?xml version="1.0" encoding="utf-8"?>
<p:tagLst xmlns:p="http://schemas.openxmlformats.org/presentationml/2006/main">
  <p:tag name="AS_UNIQUEID" val="2333"/>
</p:tagLst>
</file>

<file path=ppt/tags/tag172.xml><?xml version="1.0" encoding="utf-8"?>
<p:tagLst xmlns:p="http://schemas.openxmlformats.org/presentationml/2006/main">
  <p:tag name="AS_UNIQUEID" val="2334"/>
</p:tagLst>
</file>

<file path=ppt/tags/tag173.xml><?xml version="1.0" encoding="utf-8"?>
<p:tagLst xmlns:p="http://schemas.openxmlformats.org/presentationml/2006/main">
  <p:tag name="AS_UNIQUEID" val="2336"/>
</p:tagLst>
</file>

<file path=ppt/tags/tag174.xml><?xml version="1.0" encoding="utf-8"?>
<p:tagLst xmlns:p="http://schemas.openxmlformats.org/presentationml/2006/main">
  <p:tag name="AS_UNIQUEID" val="2337"/>
</p:tagLst>
</file>

<file path=ppt/tags/tag175.xml><?xml version="1.0" encoding="utf-8"?>
<p:tagLst xmlns:p="http://schemas.openxmlformats.org/presentationml/2006/main">
  <p:tag name="AS_UNIQUEID" val="2338"/>
</p:tagLst>
</file>

<file path=ppt/tags/tag176.xml><?xml version="1.0" encoding="utf-8"?>
<p:tagLst xmlns:p="http://schemas.openxmlformats.org/presentationml/2006/main">
  <p:tag name="AS_UNIQUEID" val="2339"/>
</p:tagLst>
</file>

<file path=ppt/tags/tag177.xml><?xml version="1.0" encoding="utf-8"?>
<p:tagLst xmlns:p="http://schemas.openxmlformats.org/presentationml/2006/main">
  <p:tag name="AS_UNIQUEID" val="2340"/>
</p:tagLst>
</file>

<file path=ppt/tags/tag178.xml><?xml version="1.0" encoding="utf-8"?>
<p:tagLst xmlns:p="http://schemas.openxmlformats.org/presentationml/2006/main">
  <p:tag name="AS_UNIQUEID" val="2341"/>
</p:tagLst>
</file>

<file path=ppt/tags/tag179.xml><?xml version="1.0" encoding="utf-8"?>
<p:tagLst xmlns:p="http://schemas.openxmlformats.org/presentationml/2006/main">
  <p:tag name="AS_UNIQUEID" val="2342"/>
</p:tagLst>
</file>

<file path=ppt/tags/tag18.xml><?xml version="1.0" encoding="utf-8"?>
<p:tagLst xmlns:p="http://schemas.openxmlformats.org/presentationml/2006/main">
  <p:tag name="AS_UNIQUEID" val="2177"/>
</p:tagLst>
</file>

<file path=ppt/tags/tag180.xml><?xml version="1.0" encoding="utf-8"?>
<p:tagLst xmlns:p="http://schemas.openxmlformats.org/presentationml/2006/main">
  <p:tag name="AS_UNIQUEID" val="2343"/>
</p:tagLst>
</file>

<file path=ppt/tags/tag181.xml><?xml version="1.0" encoding="utf-8"?>
<p:tagLst xmlns:p="http://schemas.openxmlformats.org/presentationml/2006/main">
  <p:tag name="AS_UNIQUEID" val="2344"/>
</p:tagLst>
</file>

<file path=ppt/tags/tag182.xml><?xml version="1.0" encoding="utf-8"?>
<p:tagLst xmlns:p="http://schemas.openxmlformats.org/presentationml/2006/main">
  <p:tag name="AS_UNIQUEID" val="2345"/>
</p:tagLst>
</file>

<file path=ppt/tags/tag183.xml><?xml version="1.0" encoding="utf-8"?>
<p:tagLst xmlns:p="http://schemas.openxmlformats.org/presentationml/2006/main">
  <p:tag name="AS_UNIQUEID" val="2346"/>
</p:tagLst>
</file>

<file path=ppt/tags/tag184.xml><?xml version="1.0" encoding="utf-8"?>
<p:tagLst xmlns:p="http://schemas.openxmlformats.org/presentationml/2006/main">
  <p:tag name="AS_UNIQUEID" val="2347"/>
</p:tagLst>
</file>

<file path=ppt/tags/tag185.xml><?xml version="1.0" encoding="utf-8"?>
<p:tagLst xmlns:p="http://schemas.openxmlformats.org/presentationml/2006/main">
  <p:tag name="AS_UNIQUEID" val="2349"/>
</p:tagLst>
</file>

<file path=ppt/tags/tag186.xml><?xml version="1.0" encoding="utf-8"?>
<p:tagLst xmlns:p="http://schemas.openxmlformats.org/presentationml/2006/main">
  <p:tag name="AS_UNIQUEID" val="2350"/>
</p:tagLst>
</file>

<file path=ppt/tags/tag187.xml><?xml version="1.0" encoding="utf-8"?>
<p:tagLst xmlns:p="http://schemas.openxmlformats.org/presentationml/2006/main">
  <p:tag name="AS_UNIQUEID" val="2352"/>
</p:tagLst>
</file>

<file path=ppt/tags/tag188.xml><?xml version="1.0" encoding="utf-8"?>
<p:tagLst xmlns:p="http://schemas.openxmlformats.org/presentationml/2006/main">
  <p:tag name="AS_UNIQUEID" val="2353"/>
</p:tagLst>
</file>

<file path=ppt/tags/tag189.xml><?xml version="1.0" encoding="utf-8"?>
<p:tagLst xmlns:p="http://schemas.openxmlformats.org/presentationml/2006/main">
  <p:tag name="AS_UNIQUEID" val="2452"/>
</p:tagLst>
</file>

<file path=ppt/tags/tag19.xml><?xml version="1.0" encoding="utf-8"?>
<p:tagLst xmlns:p="http://schemas.openxmlformats.org/presentationml/2006/main">
  <p:tag name="AS_UNIQUEID" val="2179"/>
</p:tagLst>
</file>

<file path=ppt/tags/tag190.xml><?xml version="1.0" encoding="utf-8"?>
<p:tagLst xmlns:p="http://schemas.openxmlformats.org/presentationml/2006/main">
  <p:tag name="AS_UNIQUEID" val="2359"/>
</p:tagLst>
</file>

<file path=ppt/tags/tag191.xml><?xml version="1.0" encoding="utf-8"?>
<p:tagLst xmlns:p="http://schemas.openxmlformats.org/presentationml/2006/main">
  <p:tag name="AS_UNIQUEID" val="2360"/>
</p:tagLst>
</file>

<file path=ppt/tags/tag192.xml><?xml version="1.0" encoding="utf-8"?>
<p:tagLst xmlns:p="http://schemas.openxmlformats.org/presentationml/2006/main">
  <p:tag name="AS_UNIQUEID" val="2361"/>
</p:tagLst>
</file>

<file path=ppt/tags/tag193.xml><?xml version="1.0" encoding="utf-8"?>
<p:tagLst xmlns:p="http://schemas.openxmlformats.org/presentationml/2006/main">
  <p:tag name="AS_UNIQUEID" val="2362"/>
</p:tagLst>
</file>

<file path=ppt/tags/tag194.xml><?xml version="1.0" encoding="utf-8"?>
<p:tagLst xmlns:p="http://schemas.openxmlformats.org/presentationml/2006/main">
  <p:tag name="AS_UNIQUEID" val="2363"/>
</p:tagLst>
</file>

<file path=ppt/tags/tag195.xml><?xml version="1.0" encoding="utf-8"?>
<p:tagLst xmlns:p="http://schemas.openxmlformats.org/presentationml/2006/main">
  <p:tag name="AS_UNIQUEID" val="2355"/>
</p:tagLst>
</file>

<file path=ppt/tags/tag196.xml><?xml version="1.0" encoding="utf-8"?>
<p:tagLst xmlns:p="http://schemas.openxmlformats.org/presentationml/2006/main">
  <p:tag name="AS_UNIQUEID" val="2356"/>
</p:tagLst>
</file>

<file path=ppt/tags/tag197.xml><?xml version="1.0" encoding="utf-8"?>
<p:tagLst xmlns:p="http://schemas.openxmlformats.org/presentationml/2006/main">
  <p:tag name="AS_UNIQUEID" val="2357"/>
</p:tagLst>
</file>

<file path=ppt/tags/tag198.xml><?xml version="1.0" encoding="utf-8"?>
<p:tagLst xmlns:p="http://schemas.openxmlformats.org/presentationml/2006/main">
  <p:tag name="AS_UNIQUEID" val="2365"/>
</p:tagLst>
</file>

<file path=ppt/tags/tag199.xml><?xml version="1.0" encoding="utf-8"?>
<p:tagLst xmlns:p="http://schemas.openxmlformats.org/presentationml/2006/main">
  <p:tag name="AS_UNIQUEID" val="2366"/>
</p:tagLst>
</file>

<file path=ppt/tags/tag2.xml><?xml version="1.0" encoding="utf-8"?>
<p:tagLst xmlns:p="http://schemas.openxmlformats.org/presentationml/2006/main">
  <p:tag name="AS_UNIQUEID" val="2154"/>
</p:tagLst>
</file>

<file path=ppt/tags/tag20.xml><?xml version="1.0" encoding="utf-8"?>
<p:tagLst xmlns:p="http://schemas.openxmlformats.org/presentationml/2006/main">
  <p:tag name="AS_UNIQUEID" val="2180"/>
</p:tagLst>
</file>

<file path=ppt/tags/tag200.xml><?xml version="1.0" encoding="utf-8"?>
<p:tagLst xmlns:p="http://schemas.openxmlformats.org/presentationml/2006/main">
  <p:tag name="AS_UNIQUEID" val="2368"/>
</p:tagLst>
</file>

<file path=ppt/tags/tag201.xml><?xml version="1.0" encoding="utf-8"?>
<p:tagLst xmlns:p="http://schemas.openxmlformats.org/presentationml/2006/main">
  <p:tag name="AS_UNIQUEID" val="2369"/>
</p:tagLst>
</file>

<file path=ppt/tags/tag202.xml><?xml version="1.0" encoding="utf-8"?>
<p:tagLst xmlns:p="http://schemas.openxmlformats.org/presentationml/2006/main">
  <p:tag name="AS_UNIQUEID" val="2370"/>
</p:tagLst>
</file>

<file path=ppt/tags/tag203.xml><?xml version="1.0" encoding="utf-8"?>
<p:tagLst xmlns:p="http://schemas.openxmlformats.org/presentationml/2006/main">
  <p:tag name="AS_UNIQUEID" val="2371"/>
</p:tagLst>
</file>

<file path=ppt/tags/tag204.xml><?xml version="1.0" encoding="utf-8"?>
<p:tagLst xmlns:p="http://schemas.openxmlformats.org/presentationml/2006/main">
  <p:tag name="AS_UNIQUEID" val="2372"/>
</p:tagLst>
</file>

<file path=ppt/tags/tag205.xml><?xml version="1.0" encoding="utf-8"?>
<p:tagLst xmlns:p="http://schemas.openxmlformats.org/presentationml/2006/main">
  <p:tag name="AS_UNIQUEID" val="2373"/>
</p:tagLst>
</file>

<file path=ppt/tags/tag206.xml><?xml version="1.0" encoding="utf-8"?>
<p:tagLst xmlns:p="http://schemas.openxmlformats.org/presentationml/2006/main">
  <p:tag name="AS_UNIQUEID" val="2375"/>
</p:tagLst>
</file>

<file path=ppt/tags/tag207.xml><?xml version="1.0" encoding="utf-8"?>
<p:tagLst xmlns:p="http://schemas.openxmlformats.org/presentationml/2006/main">
  <p:tag name="AS_UNIQUEID" val="2376"/>
</p:tagLst>
</file>

<file path=ppt/tags/tag208.xml><?xml version="1.0" encoding="utf-8"?>
<p:tagLst xmlns:p="http://schemas.openxmlformats.org/presentationml/2006/main">
  <p:tag name="AS_UNIQUEID" val="2377"/>
</p:tagLst>
</file>

<file path=ppt/tags/tag209.xml><?xml version="1.0" encoding="utf-8"?>
<p:tagLst xmlns:p="http://schemas.openxmlformats.org/presentationml/2006/main">
  <p:tag name="AS_UNIQUEID" val="2378"/>
</p:tagLst>
</file>

<file path=ppt/tags/tag21.xml><?xml version="1.0" encoding="utf-8"?>
<p:tagLst xmlns:p="http://schemas.openxmlformats.org/presentationml/2006/main">
  <p:tag name="AS_UNIQUEID" val="2181"/>
</p:tagLst>
</file>

<file path=ppt/tags/tag210.xml><?xml version="1.0" encoding="utf-8"?>
<p:tagLst xmlns:p="http://schemas.openxmlformats.org/presentationml/2006/main">
  <p:tag name="AS_UNIQUEID" val="2379"/>
</p:tagLst>
</file>

<file path=ppt/tags/tag211.xml><?xml version="1.0" encoding="utf-8"?>
<p:tagLst xmlns:p="http://schemas.openxmlformats.org/presentationml/2006/main">
  <p:tag name="AS_UNIQUEID" val="2380"/>
</p:tagLst>
</file>

<file path=ppt/tags/tag212.xml><?xml version="1.0" encoding="utf-8"?>
<p:tagLst xmlns:p="http://schemas.openxmlformats.org/presentationml/2006/main">
  <p:tag name="AS_UNIQUEID" val="2386"/>
</p:tagLst>
</file>

<file path=ppt/tags/tag213.xml><?xml version="1.0" encoding="utf-8"?>
<p:tagLst xmlns:p="http://schemas.openxmlformats.org/presentationml/2006/main">
  <p:tag name="AS_UNIQUEID" val="2387"/>
</p:tagLst>
</file>

<file path=ppt/tags/tag214.xml><?xml version="1.0" encoding="utf-8"?>
<p:tagLst xmlns:p="http://schemas.openxmlformats.org/presentationml/2006/main">
  <p:tag name="AS_UNIQUEID" val="2388"/>
</p:tagLst>
</file>

<file path=ppt/tags/tag215.xml><?xml version="1.0" encoding="utf-8"?>
<p:tagLst xmlns:p="http://schemas.openxmlformats.org/presentationml/2006/main">
  <p:tag name="AS_UNIQUEID" val="2389"/>
</p:tagLst>
</file>

<file path=ppt/tags/tag216.xml><?xml version="1.0" encoding="utf-8"?>
<p:tagLst xmlns:p="http://schemas.openxmlformats.org/presentationml/2006/main">
  <p:tag name="AS_UNIQUEID" val="2390"/>
</p:tagLst>
</file>

<file path=ppt/tags/tag217.xml><?xml version="1.0" encoding="utf-8"?>
<p:tagLst xmlns:p="http://schemas.openxmlformats.org/presentationml/2006/main">
  <p:tag name="AS_UNIQUEID" val="2391"/>
</p:tagLst>
</file>

<file path=ppt/tags/tag218.xml><?xml version="1.0" encoding="utf-8"?>
<p:tagLst xmlns:p="http://schemas.openxmlformats.org/presentationml/2006/main">
  <p:tag name="AS_UNIQUEID" val="2382"/>
</p:tagLst>
</file>

<file path=ppt/tags/tag219.xml><?xml version="1.0" encoding="utf-8"?>
<p:tagLst xmlns:p="http://schemas.openxmlformats.org/presentationml/2006/main">
  <p:tag name="AS_UNIQUEID" val="2383"/>
</p:tagLst>
</file>

<file path=ppt/tags/tag22.xml><?xml version="1.0" encoding="utf-8"?>
<p:tagLst xmlns:p="http://schemas.openxmlformats.org/presentationml/2006/main">
  <p:tag name="AS_UNIQUEID" val="2183"/>
</p:tagLst>
</file>

<file path=ppt/tags/tag220.xml><?xml version="1.0" encoding="utf-8"?>
<p:tagLst xmlns:p="http://schemas.openxmlformats.org/presentationml/2006/main">
  <p:tag name="AS_UNIQUEID" val="2384"/>
</p:tagLst>
</file>

<file path=ppt/tags/tag221.xml><?xml version="1.0" encoding="utf-8"?>
<p:tagLst xmlns:p="http://schemas.openxmlformats.org/presentationml/2006/main">
  <p:tag name="AS_UNIQUEID" val="628"/>
  <p:tag name="KSO_WM_UNIT_TABLE_BEAUTIFY" val="smartTable{7c6932ec-5498-4488-9243-945abc6b75f5}"/>
  <p:tag name="TABLE_ENDDRAG_ORIGIN_RECT" val="693*299"/>
  <p:tag name="TABLE_ENDDRAG_RECT" val="14*14*693*299"/>
</p:tagLst>
</file>

<file path=ppt/tags/tag222.xml><?xml version="1.0" encoding="utf-8"?>
<p:tagLst xmlns:p="http://schemas.openxmlformats.org/presentationml/2006/main">
  <p:tag name="AS_UNIQUEID" val="629"/>
</p:tagLst>
</file>

<file path=ppt/tags/tag223.xml><?xml version="1.0" encoding="utf-8"?>
<p:tagLst xmlns:p="http://schemas.openxmlformats.org/presentationml/2006/main">
  <p:tag name="AS_UNIQUEID" val="630"/>
</p:tagLst>
</file>

<file path=ppt/tags/tag224.xml><?xml version="1.0" encoding="utf-8"?>
<p:tagLst xmlns:p="http://schemas.openxmlformats.org/presentationml/2006/main">
  <p:tag name="AS_UNIQUEID" val="631"/>
</p:tagLst>
</file>

<file path=ppt/tags/tag225.xml><?xml version="1.0" encoding="utf-8"?>
<p:tagLst xmlns:p="http://schemas.openxmlformats.org/presentationml/2006/main">
  <p:tag name="AS_UNIQUEID" val="423"/>
</p:tagLst>
</file>

<file path=ppt/tags/tag226.xml><?xml version="1.0" encoding="utf-8"?>
<p:tagLst xmlns:p="http://schemas.openxmlformats.org/presentationml/2006/main">
  <p:tag name="AS_UNIQUEID" val="2394"/>
</p:tagLst>
</file>

<file path=ppt/tags/tag227.xml><?xml version="1.0" encoding="utf-8"?>
<p:tagLst xmlns:p="http://schemas.openxmlformats.org/presentationml/2006/main">
  <p:tag name="AS_UNIQUEID" val="2395"/>
</p:tagLst>
</file>

<file path=ppt/tags/tag228.xml><?xml version="1.0" encoding="utf-8"?>
<p:tagLst xmlns:p="http://schemas.openxmlformats.org/presentationml/2006/main">
  <p:tag name="AS_UNIQUEID" val="2396"/>
</p:tagLst>
</file>

<file path=ppt/tags/tag229.xml><?xml version="1.0" encoding="utf-8"?>
<p:tagLst xmlns:p="http://schemas.openxmlformats.org/presentationml/2006/main">
  <p:tag name="AS_UNIQUEID" val="2397"/>
</p:tagLst>
</file>

<file path=ppt/tags/tag23.xml><?xml version="1.0" encoding="utf-8"?>
<p:tagLst xmlns:p="http://schemas.openxmlformats.org/presentationml/2006/main">
  <p:tag name="AS_UNIQUEID" val="2184"/>
</p:tagLst>
</file>

<file path=ppt/tags/tag230.xml><?xml version="1.0" encoding="utf-8"?>
<p:tagLst xmlns:p="http://schemas.openxmlformats.org/presentationml/2006/main">
  <p:tag name="AS_UNIQUEID" val="2398"/>
</p:tagLst>
</file>

<file path=ppt/tags/tag231.xml><?xml version="1.0" encoding="utf-8"?>
<p:tagLst xmlns:p="http://schemas.openxmlformats.org/presentationml/2006/main">
  <p:tag name="AS_UNIQUEID" val="2399"/>
</p:tagLst>
</file>

<file path=ppt/tags/tag232.xml><?xml version="1.0" encoding="utf-8"?>
<p:tagLst xmlns:p="http://schemas.openxmlformats.org/presentationml/2006/main">
  <p:tag name="AS_UNIQUEID" val="2400"/>
</p:tagLst>
</file>

<file path=ppt/tags/tag233.xml><?xml version="1.0" encoding="utf-8"?>
<p:tagLst xmlns:p="http://schemas.openxmlformats.org/presentationml/2006/main">
  <p:tag name="AS_UNIQUEID" val="2401"/>
</p:tagLst>
</file>

<file path=ppt/tags/tag234.xml><?xml version="1.0" encoding="utf-8"?>
<p:tagLst xmlns:p="http://schemas.openxmlformats.org/presentationml/2006/main">
  <p:tag name="AS_UNIQUEID" val="2402"/>
</p:tagLst>
</file>

<file path=ppt/tags/tag235.xml><?xml version="1.0" encoding="utf-8"?>
<p:tagLst xmlns:p="http://schemas.openxmlformats.org/presentationml/2006/main">
  <p:tag name="AS_UNIQUEID" val="2403"/>
</p:tagLst>
</file>

<file path=ppt/tags/tag236.xml><?xml version="1.0" encoding="utf-8"?>
<p:tagLst xmlns:p="http://schemas.openxmlformats.org/presentationml/2006/main">
  <p:tag name="AS_UNIQUEID" val="2404"/>
</p:tagLst>
</file>

<file path=ppt/tags/tag237.xml><?xml version="1.0" encoding="utf-8"?>
<p:tagLst xmlns:p="http://schemas.openxmlformats.org/presentationml/2006/main">
  <p:tag name="AS_UNIQUEID" val="2405"/>
</p:tagLst>
</file>

<file path=ppt/tags/tag238.xml><?xml version="1.0" encoding="utf-8"?>
<p:tagLst xmlns:p="http://schemas.openxmlformats.org/presentationml/2006/main">
  <p:tag name="AS_UNIQUEID" val="2406"/>
</p:tagLst>
</file>

<file path=ppt/tags/tag239.xml><?xml version="1.0" encoding="utf-8"?>
<p:tagLst xmlns:p="http://schemas.openxmlformats.org/presentationml/2006/main">
  <p:tag name="AS_UNIQUEID" val="2407"/>
</p:tagLst>
</file>

<file path=ppt/tags/tag24.xml><?xml version="1.0" encoding="utf-8"?>
<p:tagLst xmlns:p="http://schemas.openxmlformats.org/presentationml/2006/main">
  <p:tag name="AS_UNIQUEID" val="2186"/>
</p:tagLst>
</file>

<file path=ppt/tags/tag240.xml><?xml version="1.0" encoding="utf-8"?>
<p:tagLst xmlns:p="http://schemas.openxmlformats.org/presentationml/2006/main">
  <p:tag name="AS_UNIQUEID" val="2408"/>
</p:tagLst>
</file>

<file path=ppt/tags/tag241.xml><?xml version="1.0" encoding="utf-8"?>
<p:tagLst xmlns:p="http://schemas.openxmlformats.org/presentationml/2006/main">
  <p:tag name="AS_UNIQUEID" val="2409"/>
</p:tagLst>
</file>

<file path=ppt/tags/tag242.xml><?xml version="1.0" encoding="utf-8"?>
<p:tagLst xmlns:p="http://schemas.openxmlformats.org/presentationml/2006/main">
  <p:tag name="AS_UNIQUEID" val="2410"/>
</p:tagLst>
</file>

<file path=ppt/tags/tag243.xml><?xml version="1.0" encoding="utf-8"?>
<p:tagLst xmlns:p="http://schemas.openxmlformats.org/presentationml/2006/main">
  <p:tag name="AS_UNIQUEID" val="652"/>
  <p:tag name="KSO_WM_UNIT_TABLE_BEAUTIFY" val="smartTable{800f71c4-d9bb-45f4-9106-e2e21333c605}"/>
  <p:tag name="TABLE_ENDDRAG_ORIGIN_RECT" val="693*289"/>
  <p:tag name="TABLE_ENDDRAG_RECT" val="10*17*693*289"/>
</p:tagLst>
</file>

<file path=ppt/tags/tag244.xml><?xml version="1.0" encoding="utf-8"?>
<p:tagLst xmlns:p="http://schemas.openxmlformats.org/presentationml/2006/main">
  <p:tag name="AS_UNIQUEID" val="653"/>
</p:tagLst>
</file>

<file path=ppt/tags/tag245.xml><?xml version="1.0" encoding="utf-8"?>
<p:tagLst xmlns:p="http://schemas.openxmlformats.org/presentationml/2006/main">
  <p:tag name="AS_UNIQUEID" val="654"/>
</p:tagLst>
</file>

<file path=ppt/tags/tag246.xml><?xml version="1.0" encoding="utf-8"?>
<p:tagLst xmlns:p="http://schemas.openxmlformats.org/presentationml/2006/main">
  <p:tag name="AS_UNIQUEID" val="655"/>
</p:tagLst>
</file>

<file path=ppt/tags/tag247.xml><?xml version="1.0" encoding="utf-8"?>
<p:tagLst xmlns:p="http://schemas.openxmlformats.org/presentationml/2006/main">
  <p:tag name="AS_UNIQUEID" val="656"/>
</p:tagLst>
</file>

<file path=ppt/tags/tag248.xml><?xml version="1.0" encoding="utf-8"?>
<p:tagLst xmlns:p="http://schemas.openxmlformats.org/presentationml/2006/main">
  <p:tag name="AS_UNIQUEID" val="657"/>
</p:tagLst>
</file>

<file path=ppt/tags/tag249.xml><?xml version="1.0" encoding="utf-8"?>
<p:tagLst xmlns:p="http://schemas.openxmlformats.org/presentationml/2006/main">
  <p:tag name="AS_UNIQUEID" val="658"/>
</p:tagLst>
</file>

<file path=ppt/tags/tag25.xml><?xml version="1.0" encoding="utf-8"?>
<p:tagLst xmlns:p="http://schemas.openxmlformats.org/presentationml/2006/main">
  <p:tag name="AS_UNIQUEID" val="2187"/>
</p:tagLst>
</file>

<file path=ppt/tags/tag250.xml><?xml version="1.0" encoding="utf-8"?>
<p:tagLst xmlns:p="http://schemas.openxmlformats.org/presentationml/2006/main">
  <p:tag name="AS_UNIQUEID" val="659"/>
</p:tagLst>
</file>

<file path=ppt/tags/tag251.xml><?xml version="1.0" encoding="utf-8"?>
<p:tagLst xmlns:p="http://schemas.openxmlformats.org/presentationml/2006/main">
  <p:tag name="AS_UNIQUEID" val="660"/>
</p:tagLst>
</file>

<file path=ppt/tags/tag252.xml><?xml version="1.0" encoding="utf-8"?>
<p:tagLst xmlns:p="http://schemas.openxmlformats.org/presentationml/2006/main">
  <p:tag name="AS_UNIQUEID" val="661"/>
</p:tagLst>
</file>

<file path=ppt/tags/tag253.xml><?xml version="1.0" encoding="utf-8"?>
<p:tagLst xmlns:p="http://schemas.openxmlformats.org/presentationml/2006/main">
  <p:tag name="AS_UNIQUEID" val="662"/>
</p:tagLst>
</file>

<file path=ppt/tags/tag254.xml><?xml version="1.0" encoding="utf-8"?>
<p:tagLst xmlns:p="http://schemas.openxmlformats.org/presentationml/2006/main">
  <p:tag name="AS_UNIQUEID" val="663"/>
</p:tagLst>
</file>

<file path=ppt/tags/tag255.xml><?xml version="1.0" encoding="utf-8"?>
<p:tagLst xmlns:p="http://schemas.openxmlformats.org/presentationml/2006/main">
  <p:tag name="AS_UNIQUEID" val="664"/>
</p:tagLst>
</file>

<file path=ppt/tags/tag256.xml><?xml version="1.0" encoding="utf-8"?>
<p:tagLst xmlns:p="http://schemas.openxmlformats.org/presentationml/2006/main">
  <p:tag name="AS_UNIQUEID" val="2413"/>
</p:tagLst>
</file>

<file path=ppt/tags/tag257.xml><?xml version="1.0" encoding="utf-8"?>
<p:tagLst xmlns:p="http://schemas.openxmlformats.org/presentationml/2006/main">
  <p:tag name="AS_UNIQUEID" val="2414"/>
</p:tagLst>
</file>

<file path=ppt/tags/tag258.xml><?xml version="1.0" encoding="utf-8"?>
<p:tagLst xmlns:p="http://schemas.openxmlformats.org/presentationml/2006/main">
  <p:tag name="AS_UNIQUEID" val="2415"/>
</p:tagLst>
</file>

<file path=ppt/tags/tag259.xml><?xml version="1.0" encoding="utf-8"?>
<p:tagLst xmlns:p="http://schemas.openxmlformats.org/presentationml/2006/main">
  <p:tag name="AS_UNIQUEID" val="2416"/>
</p:tagLst>
</file>

<file path=ppt/tags/tag26.xml><?xml version="1.0" encoding="utf-8"?>
<p:tagLst xmlns:p="http://schemas.openxmlformats.org/presentationml/2006/main">
  <p:tag name="AS_UNIQUEID" val="2189"/>
</p:tagLst>
</file>

<file path=ppt/tags/tag260.xml><?xml version="1.0" encoding="utf-8"?>
<p:tagLst xmlns:p="http://schemas.openxmlformats.org/presentationml/2006/main">
  <p:tag name="AS_UNIQUEID" val="2417"/>
</p:tagLst>
</file>

<file path=ppt/tags/tag261.xml><?xml version="1.0" encoding="utf-8"?>
<p:tagLst xmlns:p="http://schemas.openxmlformats.org/presentationml/2006/main">
  <p:tag name="AS_UNIQUEID" val="2419"/>
</p:tagLst>
</file>

<file path=ppt/tags/tag262.xml><?xml version="1.0" encoding="utf-8"?>
<p:tagLst xmlns:p="http://schemas.openxmlformats.org/presentationml/2006/main">
  <p:tag name="AS_UNIQUEID" val="2420"/>
</p:tagLst>
</file>

<file path=ppt/tags/tag263.xml><?xml version="1.0" encoding="utf-8"?>
<p:tagLst xmlns:p="http://schemas.openxmlformats.org/presentationml/2006/main">
  <p:tag name="AS_UNIQUEID" val="2421"/>
</p:tagLst>
</file>

<file path=ppt/tags/tag264.xml><?xml version="1.0" encoding="utf-8"?>
<p:tagLst xmlns:p="http://schemas.openxmlformats.org/presentationml/2006/main">
  <p:tag name="AS_UNIQUEID" val="2422"/>
</p:tagLst>
</file>

<file path=ppt/tags/tag265.xml><?xml version="1.0" encoding="utf-8"?>
<p:tagLst xmlns:p="http://schemas.openxmlformats.org/presentationml/2006/main">
  <p:tag name="AS_UNIQUEID" val="2423"/>
</p:tagLst>
</file>

<file path=ppt/tags/tag266.xml><?xml version="1.0" encoding="utf-8"?>
<p:tagLst xmlns:p="http://schemas.openxmlformats.org/presentationml/2006/main">
  <p:tag name="AS_UNIQUEID" val="2425"/>
</p:tagLst>
</file>

<file path=ppt/tags/tag267.xml><?xml version="1.0" encoding="utf-8"?>
<p:tagLst xmlns:p="http://schemas.openxmlformats.org/presentationml/2006/main">
  <p:tag name="AS_UNIQUEID" val="2426"/>
</p:tagLst>
</file>

<file path=ppt/tags/tag268.xml><?xml version="1.0" encoding="utf-8"?>
<p:tagLst xmlns:p="http://schemas.openxmlformats.org/presentationml/2006/main">
  <p:tag name="AS_UNIQUEID" val="2427"/>
</p:tagLst>
</file>

<file path=ppt/tags/tag269.xml><?xml version="1.0" encoding="utf-8"?>
<p:tagLst xmlns:p="http://schemas.openxmlformats.org/presentationml/2006/main">
  <p:tag name="AS_UNIQUEID" val="2429"/>
</p:tagLst>
</file>

<file path=ppt/tags/tag27.xml><?xml version="1.0" encoding="utf-8"?>
<p:tagLst xmlns:p="http://schemas.openxmlformats.org/presentationml/2006/main">
  <p:tag name="AS_UNIQUEID" val="2191"/>
</p:tagLst>
</file>

<file path=ppt/tags/tag270.xml><?xml version="1.0" encoding="utf-8"?>
<p:tagLst xmlns:p="http://schemas.openxmlformats.org/presentationml/2006/main">
  <p:tag name="AS_UNIQUEID" val="2430"/>
</p:tagLst>
</file>

<file path=ppt/tags/tag271.xml><?xml version="1.0" encoding="utf-8"?>
<p:tagLst xmlns:p="http://schemas.openxmlformats.org/presentationml/2006/main">
  <p:tag name="AS_UNIQUEID" val="2431"/>
</p:tagLst>
</file>

<file path=ppt/tags/tag272.xml><?xml version="1.0" encoding="utf-8"?>
<p:tagLst xmlns:p="http://schemas.openxmlformats.org/presentationml/2006/main">
  <p:tag name="AS_UNIQUEID" val="2432"/>
</p:tagLst>
</file>

<file path=ppt/tags/tag273.xml><?xml version="1.0" encoding="utf-8"?>
<p:tagLst xmlns:p="http://schemas.openxmlformats.org/presentationml/2006/main">
  <p:tag name="AS_UNIQUEID" val="2433"/>
</p:tagLst>
</file>

<file path=ppt/tags/tag274.xml><?xml version="1.0" encoding="utf-8"?>
<p:tagLst xmlns:p="http://schemas.openxmlformats.org/presentationml/2006/main">
  <p:tag name="AS_UNIQUEID" val="2434"/>
</p:tagLst>
</file>

<file path=ppt/tags/tag275.xml><?xml version="1.0" encoding="utf-8"?>
<p:tagLst xmlns:p="http://schemas.openxmlformats.org/presentationml/2006/main">
  <p:tag name="AS_UNIQUEID" val="2435"/>
</p:tagLst>
</file>

<file path=ppt/tags/tag276.xml><?xml version="1.0" encoding="utf-8"?>
<p:tagLst xmlns:p="http://schemas.openxmlformats.org/presentationml/2006/main">
  <p:tag name="AS_UNIQUEID" val="2436"/>
</p:tagLst>
</file>

<file path=ppt/tags/tag277.xml><?xml version="1.0" encoding="utf-8"?>
<p:tagLst xmlns:p="http://schemas.openxmlformats.org/presentationml/2006/main">
  <p:tag name="AS_UNIQUEID" val="2437"/>
</p:tagLst>
</file>

<file path=ppt/tags/tag278.xml><?xml version="1.0" encoding="utf-8"?>
<p:tagLst xmlns:p="http://schemas.openxmlformats.org/presentationml/2006/main">
  <p:tag name="AS_UNIQUEID" val="2439"/>
</p:tagLst>
</file>

<file path=ppt/tags/tag279.xml><?xml version="1.0" encoding="utf-8"?>
<p:tagLst xmlns:p="http://schemas.openxmlformats.org/presentationml/2006/main">
  <p:tag name="AS_UNIQUEID" val="2440"/>
</p:tagLst>
</file>

<file path=ppt/tags/tag28.xml><?xml version="1.0" encoding="utf-8"?>
<p:tagLst xmlns:p="http://schemas.openxmlformats.org/presentationml/2006/main">
  <p:tag name="AS_UNIQUEID" val="2451"/>
</p:tagLst>
</file>

<file path=ppt/tags/tag280.xml><?xml version="1.0" encoding="utf-8"?>
<p:tagLst xmlns:p="http://schemas.openxmlformats.org/presentationml/2006/main">
  <p:tag name="AS_UNIQUEID" val="2441"/>
</p:tagLst>
</file>

<file path=ppt/tags/tag281.xml><?xml version="1.0" encoding="utf-8"?>
<p:tagLst xmlns:p="http://schemas.openxmlformats.org/presentationml/2006/main">
  <p:tag name="AS_UNIQUEID" val="2442"/>
</p:tagLst>
</file>

<file path=ppt/tags/tag282.xml><?xml version="1.0" encoding="utf-8"?>
<p:tagLst xmlns:p="http://schemas.openxmlformats.org/presentationml/2006/main">
  <p:tag name="AS_UNIQUEID" val="2443"/>
</p:tagLst>
</file>

<file path=ppt/tags/tag283.xml><?xml version="1.0" encoding="utf-8"?>
<p:tagLst xmlns:p="http://schemas.openxmlformats.org/presentationml/2006/main">
  <p:tag name="AS_UNIQUEID" val="2444"/>
</p:tagLst>
</file>

<file path=ppt/tags/tag284.xml><?xml version="1.0" encoding="utf-8"?>
<p:tagLst xmlns:p="http://schemas.openxmlformats.org/presentationml/2006/main">
  <p:tag name="AS_UNIQUEID" val="2446"/>
</p:tagLst>
</file>

<file path=ppt/tags/tag285.xml><?xml version="1.0" encoding="utf-8"?>
<p:tagLst xmlns:p="http://schemas.openxmlformats.org/presentationml/2006/main">
  <p:tag name="AS_UNIQUEID" val="2447"/>
</p:tagLst>
</file>

<file path=ppt/tags/tag286.xml><?xml version="1.0" encoding="utf-8"?>
<p:tagLst xmlns:p="http://schemas.openxmlformats.org/presentationml/2006/main">
  <p:tag name="AS_UNIQUEID" val="2449"/>
</p:tagLst>
</file>

<file path=ppt/tags/tag287.xml><?xml version="1.0" encoding="utf-8"?>
<p:tagLst xmlns:p="http://schemas.openxmlformats.org/presentationml/2006/main">
  <p:tag name="AS_UNIQUEID" val="2450"/>
</p:tagLst>
</file>

<file path=ppt/tags/tag288.xml><?xml version="1.0" encoding="utf-8"?>
<p:tagLst xmlns:p="http://schemas.openxmlformats.org/presentationml/2006/main">
  <p:tag name="AS_UNIQUEID" val="2193"/>
</p:tagLst>
</file>

<file path=ppt/tags/tag289.xml><?xml version="1.0" encoding="utf-8"?>
<p:tagLst xmlns:p="http://schemas.openxmlformats.org/presentationml/2006/main">
  <p:tag name="AS_UNIQUEID" val="2194"/>
</p:tagLst>
</file>

<file path=ppt/tags/tag29.xml><?xml version="1.0" encoding="utf-8"?>
<p:tagLst xmlns:p="http://schemas.openxmlformats.org/presentationml/2006/main">
  <p:tag name="AS_UNIQUEID" val="2200"/>
</p:tagLst>
</file>

<file path=ppt/tags/tag290.xml><?xml version="1.0" encoding="utf-8"?>
<p:tagLst xmlns:p="http://schemas.openxmlformats.org/presentationml/2006/main">
  <p:tag name="AS_UNIQUEID" val="2195"/>
</p:tagLst>
</file>

<file path=ppt/tags/tag291.xml><?xml version="1.0" encoding="utf-8"?>
<p:tagLst xmlns:p="http://schemas.openxmlformats.org/presentationml/2006/main">
  <p:tag name="AS_UNIQUEID" val="2196"/>
</p:tagLst>
</file>

<file path=ppt/tags/tag292.xml><?xml version="1.0" encoding="utf-8"?>
<p:tagLst xmlns:p="http://schemas.openxmlformats.org/presentationml/2006/main">
  <p:tag name="AS_UNIQUEID" val="2197"/>
</p:tagLst>
</file>

<file path=ppt/tags/tag293.xml><?xml version="1.0" encoding="utf-8"?>
<p:tagLst xmlns:p="http://schemas.openxmlformats.org/presentationml/2006/main">
  <p:tag name="AS_UNIQUEID" val="2198"/>
</p:tagLst>
</file>

<file path=ppt/tags/tag29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DE5ZDNhZGVjNzhlNTZlMjBlM2UwNGYwMjE4ZTQ0YjEifQ=="/>
</p:tagLst>
</file>

<file path=ppt/tags/tag3.xml><?xml version="1.0" encoding="utf-8"?>
<p:tagLst xmlns:p="http://schemas.openxmlformats.org/presentationml/2006/main">
  <p:tag name="AS_UNIQUEID" val="2156"/>
</p:tagLst>
</file>

<file path=ppt/tags/tag30.xml><?xml version="1.0" encoding="utf-8"?>
<p:tagLst xmlns:p="http://schemas.openxmlformats.org/presentationml/2006/main">
  <p:tag name="AS_UNIQUEID" val="2201"/>
</p:tagLst>
</file>

<file path=ppt/tags/tag31.xml><?xml version="1.0" encoding="utf-8"?>
<p:tagLst xmlns:p="http://schemas.openxmlformats.org/presentationml/2006/main">
  <p:tag name="AS_UNIQUEID" val="2202"/>
</p:tagLst>
</file>

<file path=ppt/tags/tag32.xml><?xml version="1.0" encoding="utf-8"?>
<p:tagLst xmlns:p="http://schemas.openxmlformats.org/presentationml/2006/main">
  <p:tag name="AS_UNIQUEID" val="2203"/>
</p:tagLst>
</file>

<file path=ppt/tags/tag33.xml><?xml version="1.0" encoding="utf-8"?>
<p:tagLst xmlns:p="http://schemas.openxmlformats.org/presentationml/2006/main">
  <p:tag name="AS_UNIQUEID" val="2204"/>
</p:tagLst>
</file>

<file path=ppt/tags/tag34.xml><?xml version="1.0" encoding="utf-8"?>
<p:tagLst xmlns:p="http://schemas.openxmlformats.org/presentationml/2006/main">
  <p:tag name="AS_UNIQUEID" val="2205"/>
</p:tagLst>
</file>

<file path=ppt/tags/tag35.xml><?xml version="1.0" encoding="utf-8"?>
<p:tagLst xmlns:p="http://schemas.openxmlformats.org/presentationml/2006/main">
  <p:tag name="AS_UNIQUEID" val="385"/>
</p:tagLst>
</file>

<file path=ppt/tags/tag36.xml><?xml version="1.0" encoding="utf-8"?>
<p:tagLst xmlns:p="http://schemas.openxmlformats.org/presentationml/2006/main">
  <p:tag name="AS_UNIQUEID" val="386"/>
</p:tagLst>
</file>

<file path=ppt/tags/tag37.xml><?xml version="1.0" encoding="utf-8"?>
<p:tagLst xmlns:p="http://schemas.openxmlformats.org/presentationml/2006/main">
  <p:tag name="AS_UNIQUEID" val="388"/>
</p:tagLst>
</file>

<file path=ppt/tags/tag38.xml><?xml version="1.0" encoding="utf-8"?>
<p:tagLst xmlns:p="http://schemas.openxmlformats.org/presentationml/2006/main">
  <p:tag name="AS_UNIQUEID" val="389"/>
</p:tagLst>
</file>

<file path=ppt/tags/tag39.xml><?xml version="1.0" encoding="utf-8"?>
<p:tagLst xmlns:p="http://schemas.openxmlformats.org/presentationml/2006/main">
  <p:tag name="AS_UNIQUEID" val="459"/>
</p:tagLst>
</file>

<file path=ppt/tags/tag4.xml><?xml version="1.0" encoding="utf-8"?>
<p:tagLst xmlns:p="http://schemas.openxmlformats.org/presentationml/2006/main">
  <p:tag name="AS_UNIQUEID" val="2157"/>
</p:tagLst>
</file>

<file path=ppt/tags/tag40.xml><?xml version="1.0" encoding="utf-8"?>
<p:tagLst xmlns:p="http://schemas.openxmlformats.org/presentationml/2006/main">
  <p:tag name="AS_UNIQUEID" val="391"/>
  <p:tag name="KSO_WM_UNIT_PLACING_PICTURE_USER_VIEWPORT" val="{&quot;height&quot;:3226,&quot;width&quot;:4449}"/>
</p:tagLst>
</file>

<file path=ppt/tags/tag41.xml><?xml version="1.0" encoding="utf-8"?>
<p:tagLst xmlns:p="http://schemas.openxmlformats.org/presentationml/2006/main">
  <p:tag name="AS_UNIQUEID" val="460"/>
  <p:tag name="KSO_WM_UNIT_PLACING_PICTURE_USER_VIEWPORT" val="{&quot;height&quot;:2970,&quot;width&quot;:6060}"/>
</p:tagLst>
</file>

<file path=ppt/tags/tag42.xml><?xml version="1.0" encoding="utf-8"?>
<p:tagLst xmlns:p="http://schemas.openxmlformats.org/presentationml/2006/main">
  <p:tag name="AS_UNIQUEID" val="389"/>
</p:tagLst>
</file>

<file path=ppt/tags/tag43.xml><?xml version="1.0" encoding="utf-8"?>
<p:tagLst xmlns:p="http://schemas.openxmlformats.org/presentationml/2006/main">
  <p:tag name="AS_UNIQUEID" val="456"/>
</p:tagLst>
</file>

<file path=ppt/tags/tag44.xml><?xml version="1.0" encoding="utf-8"?>
<p:tagLst xmlns:p="http://schemas.openxmlformats.org/presentationml/2006/main">
  <p:tag name="AS_UNIQUEID" val="457"/>
</p:tagLst>
</file>

<file path=ppt/tags/tag45.xml><?xml version="1.0" encoding="utf-8"?>
<p:tagLst xmlns:p="http://schemas.openxmlformats.org/presentationml/2006/main">
  <p:tag name="AS_UNIQUEID" val="2209"/>
</p:tagLst>
</file>

<file path=ppt/tags/tag46.xml><?xml version="1.0" encoding="utf-8"?>
<p:tagLst xmlns:p="http://schemas.openxmlformats.org/presentationml/2006/main">
  <p:tag name="AS_UNIQUEID" val="2210"/>
</p:tagLst>
</file>

<file path=ppt/tags/tag47.xml><?xml version="1.0" encoding="utf-8"?>
<p:tagLst xmlns:p="http://schemas.openxmlformats.org/presentationml/2006/main">
  <p:tag name="AS_UNIQUEID" val="2212"/>
</p:tagLst>
</file>

<file path=ppt/tags/tag48.xml><?xml version="1.0" encoding="utf-8"?>
<p:tagLst xmlns:p="http://schemas.openxmlformats.org/presentationml/2006/main">
  <p:tag name="AS_UNIQUEID" val="2213"/>
</p:tagLst>
</file>

<file path=ppt/tags/tag49.xml><?xml version="1.0" encoding="utf-8"?>
<p:tagLst xmlns:p="http://schemas.openxmlformats.org/presentationml/2006/main">
  <p:tag name="AS_UNIQUEID" val="2214"/>
</p:tagLst>
</file>

<file path=ppt/tags/tag5.xml><?xml version="1.0" encoding="utf-8"?>
<p:tagLst xmlns:p="http://schemas.openxmlformats.org/presentationml/2006/main">
  <p:tag name="AS_UNIQUEID" val="2159"/>
</p:tagLst>
</file>

<file path=ppt/tags/tag50.xml><?xml version="1.0" encoding="utf-8"?>
<p:tagLst xmlns:p="http://schemas.openxmlformats.org/presentationml/2006/main">
  <p:tag name="AS_UNIQUEID" val="2216"/>
</p:tagLst>
</file>

<file path=ppt/tags/tag51.xml><?xml version="1.0" encoding="utf-8"?>
<p:tagLst xmlns:p="http://schemas.openxmlformats.org/presentationml/2006/main">
  <p:tag name="AS_UNIQUEID" val="2217"/>
</p:tagLst>
</file>

<file path=ppt/tags/tag52.xml><?xml version="1.0" encoding="utf-8"?>
<p:tagLst xmlns:p="http://schemas.openxmlformats.org/presentationml/2006/main">
  <p:tag name="AS_UNIQUEID" val="2218"/>
</p:tagLst>
</file>

<file path=ppt/tags/tag53.xml><?xml version="1.0" encoding="utf-8"?>
<p:tagLst xmlns:p="http://schemas.openxmlformats.org/presentationml/2006/main">
  <p:tag name="AS_UNIQUEID" val="2219"/>
</p:tagLst>
</file>

<file path=ppt/tags/tag54.xml><?xml version="1.0" encoding="utf-8"?>
<p:tagLst xmlns:p="http://schemas.openxmlformats.org/presentationml/2006/main">
  <p:tag name="AS_UNIQUEID" val="2221"/>
</p:tagLst>
</file>

<file path=ppt/tags/tag55.xml><?xml version="1.0" encoding="utf-8"?>
<p:tagLst xmlns:p="http://schemas.openxmlformats.org/presentationml/2006/main">
  <p:tag name="AS_UNIQUEID" val="2222"/>
</p:tagLst>
</file>

<file path=ppt/tags/tag56.xml><?xml version="1.0" encoding="utf-8"?>
<p:tagLst xmlns:p="http://schemas.openxmlformats.org/presentationml/2006/main">
  <p:tag name="AS_UNIQUEID" val="2223"/>
</p:tagLst>
</file>

<file path=ppt/tags/tag57.xml><?xml version="1.0" encoding="utf-8"?>
<p:tagLst xmlns:p="http://schemas.openxmlformats.org/presentationml/2006/main">
  <p:tag name="AS_UNIQUEID" val="519"/>
</p:tagLst>
</file>

<file path=ppt/tags/tag58.xml><?xml version="1.0" encoding="utf-8"?>
<p:tagLst xmlns:p="http://schemas.openxmlformats.org/presentationml/2006/main">
  <p:tag name="AS_UNIQUEID" val="520"/>
</p:tagLst>
</file>

<file path=ppt/tags/tag59.xml><?xml version="1.0" encoding="utf-8"?>
<p:tagLst xmlns:p="http://schemas.openxmlformats.org/presentationml/2006/main">
  <p:tag name="AS_UNIQUEID" val="423"/>
</p:tagLst>
</file>

<file path=ppt/tags/tag6.xml><?xml version="1.0" encoding="utf-8"?>
<p:tagLst xmlns:p="http://schemas.openxmlformats.org/presentationml/2006/main">
  <p:tag name="AS_UNIQUEID" val="2160"/>
</p:tagLst>
</file>

<file path=ppt/tags/tag60.xml><?xml version="1.0" encoding="utf-8"?>
<p:tagLst xmlns:p="http://schemas.openxmlformats.org/presentationml/2006/main">
  <p:tag name="AS_UNIQUEID" val="2225"/>
</p:tagLst>
</file>

<file path=ppt/tags/tag61.xml><?xml version="1.0" encoding="utf-8"?>
<p:tagLst xmlns:p="http://schemas.openxmlformats.org/presentationml/2006/main">
  <p:tag name="AS_UNIQUEID" val="2226"/>
</p:tagLst>
</file>

<file path=ppt/tags/tag62.xml><?xml version="1.0" encoding="utf-8"?>
<p:tagLst xmlns:p="http://schemas.openxmlformats.org/presentationml/2006/main">
  <p:tag name="AS_UNIQUEID" val="2227"/>
</p:tagLst>
</file>

<file path=ppt/tags/tag63.xml><?xml version="1.0" encoding="utf-8"?>
<p:tagLst xmlns:p="http://schemas.openxmlformats.org/presentationml/2006/main">
  <p:tag name="AS_UNIQUEID" val="2228"/>
</p:tagLst>
</file>

<file path=ppt/tags/tag64.xml><?xml version="1.0" encoding="utf-8"?>
<p:tagLst xmlns:p="http://schemas.openxmlformats.org/presentationml/2006/main">
  <p:tag name="AS_UNIQUEID" val="2230"/>
</p:tagLst>
</file>

<file path=ppt/tags/tag65.xml><?xml version="1.0" encoding="utf-8"?>
<p:tagLst xmlns:p="http://schemas.openxmlformats.org/presentationml/2006/main">
  <p:tag name="AS_UNIQUEID" val="2231"/>
</p:tagLst>
</file>

<file path=ppt/tags/tag66.xml><?xml version="1.0" encoding="utf-8"?>
<p:tagLst xmlns:p="http://schemas.openxmlformats.org/presentationml/2006/main">
  <p:tag name="AS_UNIQUEID" val="2232"/>
</p:tagLst>
</file>

<file path=ppt/tags/tag67.xml><?xml version="1.0" encoding="utf-8"?>
<p:tagLst xmlns:p="http://schemas.openxmlformats.org/presentationml/2006/main">
  <p:tag name="AS_UNIQUEID" val="2234"/>
</p:tagLst>
</file>

<file path=ppt/tags/tag68.xml><?xml version="1.0" encoding="utf-8"?>
<p:tagLst xmlns:p="http://schemas.openxmlformats.org/presentationml/2006/main">
  <p:tag name="AS_UNIQUEID" val="2236"/>
</p:tagLst>
</file>

<file path=ppt/tags/tag69.xml><?xml version="1.0" encoding="utf-8"?>
<p:tagLst xmlns:p="http://schemas.openxmlformats.org/presentationml/2006/main">
  <p:tag name="AS_UNIQUEID" val="2151"/>
</p:tagLst>
</file>

<file path=ppt/tags/tag7.xml><?xml version="1.0" encoding="utf-8"?>
<p:tagLst xmlns:p="http://schemas.openxmlformats.org/presentationml/2006/main">
  <p:tag name="AS_UNIQUEID" val="2162"/>
</p:tagLst>
</file>

<file path=ppt/tags/tag70.xml><?xml version="1.0" encoding="utf-8"?>
<p:tagLst xmlns:p="http://schemas.openxmlformats.org/presentationml/2006/main">
  <p:tag name="AS_UNIQUEID" val="2238"/>
</p:tagLst>
</file>

<file path=ppt/tags/tag71.xml><?xml version="1.0" encoding="utf-8"?>
<p:tagLst xmlns:p="http://schemas.openxmlformats.org/presentationml/2006/main">
  <p:tag name="AS_UNIQUEID" val="2239"/>
</p:tagLst>
</file>

<file path=ppt/tags/tag72.xml><?xml version="1.0" encoding="utf-8"?>
<p:tagLst xmlns:p="http://schemas.openxmlformats.org/presentationml/2006/main">
  <p:tag name="AS_UNIQUEID" val="2241"/>
</p:tagLst>
</file>

<file path=ppt/tags/tag73.xml><?xml version="1.0" encoding="utf-8"?>
<p:tagLst xmlns:p="http://schemas.openxmlformats.org/presentationml/2006/main">
  <p:tag name="AS_UNIQUEID" val="2242"/>
</p:tagLst>
</file>

<file path=ppt/tags/tag74.xml><?xml version="1.0" encoding="utf-8"?>
<p:tagLst xmlns:p="http://schemas.openxmlformats.org/presentationml/2006/main">
  <p:tag name="AS_UNIQUEID" val="2244"/>
</p:tagLst>
</file>

<file path=ppt/tags/tag75.xml><?xml version="1.0" encoding="utf-8"?>
<p:tagLst xmlns:p="http://schemas.openxmlformats.org/presentationml/2006/main">
  <p:tag name="AS_UNIQUEID" val="2245"/>
</p:tagLst>
</file>

<file path=ppt/tags/tag76.xml><?xml version="1.0" encoding="utf-8"?>
<p:tagLst xmlns:p="http://schemas.openxmlformats.org/presentationml/2006/main">
  <p:tag name="AS_UNIQUEID" val="2247"/>
</p:tagLst>
</file>

<file path=ppt/tags/tag77.xml><?xml version="1.0" encoding="utf-8"?>
<p:tagLst xmlns:p="http://schemas.openxmlformats.org/presentationml/2006/main">
  <p:tag name="AS_UNIQUEID" val="2248"/>
</p:tagLst>
</file>

<file path=ppt/tags/tag78.xml><?xml version="1.0" encoding="utf-8"?>
<p:tagLst xmlns:p="http://schemas.openxmlformats.org/presentationml/2006/main">
  <p:tag name="AS_UNIQUEID" val="2249"/>
</p:tagLst>
</file>

<file path=ppt/tags/tag79.xml><?xml version="1.0" encoding="utf-8"?>
<p:tagLst xmlns:p="http://schemas.openxmlformats.org/presentationml/2006/main">
  <p:tag name="AS_UNIQUEID" val="2250"/>
</p:tagLst>
</file>

<file path=ppt/tags/tag8.xml><?xml version="1.0" encoding="utf-8"?>
<p:tagLst xmlns:p="http://schemas.openxmlformats.org/presentationml/2006/main">
  <p:tag name="AS_UNIQUEID" val="2163"/>
</p:tagLst>
</file>

<file path=ppt/tags/tag80.xml><?xml version="1.0" encoding="utf-8"?>
<p:tagLst xmlns:p="http://schemas.openxmlformats.org/presentationml/2006/main">
  <p:tag name="AS_UNIQUEID" val="2251"/>
</p:tagLst>
</file>

<file path=ppt/tags/tag81.xml><?xml version="1.0" encoding="utf-8"?>
<p:tagLst xmlns:p="http://schemas.openxmlformats.org/presentationml/2006/main">
  <p:tag name="AS_UNIQUEID" val="2252"/>
</p:tagLst>
</file>

<file path=ppt/tags/tag82.xml><?xml version="1.0" encoding="utf-8"?>
<p:tagLst xmlns:p="http://schemas.openxmlformats.org/presentationml/2006/main">
  <p:tag name="AS_UNIQUEID" val="2253"/>
</p:tagLst>
</file>

<file path=ppt/tags/tag83.xml><?xml version="1.0" encoding="utf-8"?>
<p:tagLst xmlns:p="http://schemas.openxmlformats.org/presentationml/2006/main">
  <p:tag name="AS_UNIQUEID" val="2255"/>
</p:tagLst>
</file>

<file path=ppt/tags/tag84.xml><?xml version="1.0" encoding="utf-8"?>
<p:tagLst xmlns:p="http://schemas.openxmlformats.org/presentationml/2006/main">
  <p:tag name="AS_UNIQUEID" val="2256"/>
</p:tagLst>
</file>

<file path=ppt/tags/tag85.xml><?xml version="1.0" encoding="utf-8"?>
<p:tagLst xmlns:p="http://schemas.openxmlformats.org/presentationml/2006/main">
  <p:tag name="AS_UNIQUEID" val="2257"/>
</p:tagLst>
</file>

<file path=ppt/tags/tag86.xml><?xml version="1.0" encoding="utf-8"?>
<p:tagLst xmlns:p="http://schemas.openxmlformats.org/presentationml/2006/main">
  <p:tag name="AS_UNIQUEID" val="2259"/>
</p:tagLst>
</file>

<file path=ppt/tags/tag87.xml><?xml version="1.0" encoding="utf-8"?>
<p:tagLst xmlns:p="http://schemas.openxmlformats.org/presentationml/2006/main">
  <p:tag name="AS_UNIQUEID" val="2260"/>
</p:tagLst>
</file>

<file path=ppt/tags/tag88.xml><?xml version="1.0" encoding="utf-8"?>
<p:tagLst xmlns:p="http://schemas.openxmlformats.org/presentationml/2006/main">
  <p:tag name="AS_UNIQUEID" val="2261"/>
</p:tagLst>
</file>

<file path=ppt/tags/tag89.xml><?xml version="1.0" encoding="utf-8"?>
<p:tagLst xmlns:p="http://schemas.openxmlformats.org/presentationml/2006/main">
  <p:tag name="AS_UNIQUEID" val="2264"/>
</p:tagLst>
</file>

<file path=ppt/tags/tag9.xml><?xml version="1.0" encoding="utf-8"?>
<p:tagLst xmlns:p="http://schemas.openxmlformats.org/presentationml/2006/main">
  <p:tag name="AS_UNIQUEID" val="2164"/>
</p:tagLst>
</file>

<file path=ppt/tags/tag90.xml><?xml version="1.0" encoding="utf-8"?>
<p:tagLst xmlns:p="http://schemas.openxmlformats.org/presentationml/2006/main">
  <p:tag name="AS_UNIQUEID" val="2265"/>
</p:tagLst>
</file>

<file path=ppt/tags/tag91.xml><?xml version="1.0" encoding="utf-8"?>
<p:tagLst xmlns:p="http://schemas.openxmlformats.org/presentationml/2006/main">
  <p:tag name="AS_UNIQUEID" val="2268"/>
</p:tagLst>
</file>

<file path=ppt/tags/tag92.xml><?xml version="1.0" encoding="utf-8"?>
<p:tagLst xmlns:p="http://schemas.openxmlformats.org/presentationml/2006/main">
  <p:tag name="AS_UNIQUEID" val="2269"/>
</p:tagLst>
</file>

<file path=ppt/tags/tag93.xml><?xml version="1.0" encoding="utf-8"?>
<p:tagLst xmlns:p="http://schemas.openxmlformats.org/presentationml/2006/main">
  <p:tag name="AS_UNIQUEID" val="2270"/>
</p:tagLst>
</file>

<file path=ppt/tags/tag94.xml><?xml version="1.0" encoding="utf-8"?>
<p:tagLst xmlns:p="http://schemas.openxmlformats.org/presentationml/2006/main">
  <p:tag name="AS_UNIQUEID" val="2271"/>
</p:tagLst>
</file>

<file path=ppt/tags/tag95.xml><?xml version="1.0" encoding="utf-8"?>
<p:tagLst xmlns:p="http://schemas.openxmlformats.org/presentationml/2006/main">
  <p:tag name="AS_UNIQUEID" val="2272"/>
</p:tagLst>
</file>

<file path=ppt/tags/tag96.xml><?xml version="1.0" encoding="utf-8"?>
<p:tagLst xmlns:p="http://schemas.openxmlformats.org/presentationml/2006/main">
  <p:tag name="AS_UNIQUEID" val="2273"/>
</p:tagLst>
</file>

<file path=ppt/tags/tag97.xml><?xml version="1.0" encoding="utf-8"?>
<p:tagLst xmlns:p="http://schemas.openxmlformats.org/presentationml/2006/main">
  <p:tag name="AS_UNIQUEID" val="2274"/>
</p:tagLst>
</file>

<file path=ppt/tags/tag98.xml><?xml version="1.0" encoding="utf-8"?>
<p:tagLst xmlns:p="http://schemas.openxmlformats.org/presentationml/2006/main">
  <p:tag name="AS_UNIQUEID" val="2275"/>
</p:tagLst>
</file>

<file path=ppt/tags/tag99.xml><?xml version="1.0" encoding="utf-8"?>
<p:tagLst xmlns:p="http://schemas.openxmlformats.org/presentationml/2006/main">
  <p:tag name="AS_UNIQUEID" val="2276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3844</Words>
  <Application>WPS 演示</Application>
  <PresentationFormat>On-screen Show (4:3)</PresentationFormat>
  <Paragraphs>452</Paragraphs>
  <Slides>40</Slides>
  <Notes>5</Notes>
  <HiddenSlides>1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63" baseType="lpstr">
      <vt:lpstr>Arial</vt:lpstr>
      <vt:lpstr>宋体</vt:lpstr>
      <vt:lpstr>Wingdings</vt:lpstr>
      <vt:lpstr>Calibri</vt:lpstr>
      <vt:lpstr>微软雅黑</vt:lpstr>
      <vt:lpstr>黑体</vt:lpstr>
      <vt:lpstr>Arial Black</vt:lpstr>
      <vt:lpstr>华文中宋</vt:lpstr>
      <vt:lpstr>华文新魏</vt:lpstr>
      <vt:lpstr>楷体_GB2312</vt:lpstr>
      <vt:lpstr>新宋体</vt:lpstr>
      <vt:lpstr>Arial Unicode MS</vt:lpstr>
      <vt:lpstr>Times New Roman</vt:lpstr>
      <vt:lpstr>华文隶书</vt:lpstr>
      <vt:lpstr>华文行楷</vt:lpstr>
      <vt:lpstr>隶书</vt:lpstr>
      <vt:lpstr>楷体</vt:lpstr>
      <vt:lpstr>华文仿宋</vt:lpstr>
      <vt:lpstr>幼圆</vt:lpstr>
      <vt:lpstr>仿宋</vt:lpstr>
      <vt:lpstr>隶书</vt:lpstr>
      <vt:lpstr>Batang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当堂训练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信息传递在生态系统中的作用</vt:lpstr>
      <vt:lpstr>PowerPoint 演示文稿</vt:lpstr>
      <vt:lpstr>PowerPoint 演示文稿</vt:lpstr>
      <vt:lpstr>PowerPoint 演示文稿</vt:lpstr>
      <vt:lpstr>信息传递在农业中的应用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思考：如果你是一个农场经营者，种植了一些粮食作物，栽培了多种果树，同时还饲养了优质家禽、家畜等，你将利用哪些与信息传递有关的措施来提高各类农畜产品的产量？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sunny</cp:lastModifiedBy>
  <cp:revision>3</cp:revision>
  <cp:lastPrinted>2022-03-03T15:46:00Z</cp:lastPrinted>
  <dcterms:created xsi:type="dcterms:W3CDTF">2022-03-03T15:46:00Z</dcterms:created>
  <dcterms:modified xsi:type="dcterms:W3CDTF">2022-06-02T13:05:32Z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2052-11.1.0.11744</vt:lpwstr>
  </property>
  <property fmtid="{D5CDD505-2E9C-101B-9397-08002B2CF9AE}" pid="7" name="ICV">
    <vt:lpwstr>06D7F6D235AC419E9263B213C60B0253</vt:lpwstr>
  </property>
</Properties>
</file>